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78" r:id="rId3"/>
    <p:sldId id="270" r:id="rId4"/>
    <p:sldId id="257" r:id="rId5"/>
    <p:sldId id="258" r:id="rId6"/>
    <p:sldId id="259" r:id="rId7"/>
    <p:sldId id="260" r:id="rId8"/>
    <p:sldId id="261" r:id="rId9"/>
    <p:sldId id="262" r:id="rId10"/>
    <p:sldId id="279" r:id="rId11"/>
    <p:sldId id="263" r:id="rId12"/>
    <p:sldId id="267" r:id="rId13"/>
    <p:sldId id="271" r:id="rId14"/>
    <p:sldId id="275" r:id="rId15"/>
    <p:sldId id="276" r:id="rId16"/>
    <p:sldId id="268" r:id="rId17"/>
    <p:sldId id="280" r:id="rId1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65100" autoAdjust="0"/>
  </p:normalViewPr>
  <p:slideViewPr>
    <p:cSldViewPr snapToGrid="0" snapToObjects="1">
      <p:cViewPr varScale="1">
        <p:scale>
          <a:sx n="41" d="100"/>
          <a:sy n="41" d="100"/>
        </p:scale>
        <p:origin x="160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2284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B06EFE-2E85-E57C-E3D7-B9F0DB2D0B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B33DC5-A1C7-AFB6-6079-A8343AE7A6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7C1EE3-C08B-FB9A-87D9-F23ECA3BDD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E5BA44-8A7F-7DEA-9354-4CECB5B032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90252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37C1F-84EA-36B7-BEFD-2D0BBC7662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8FB616-1CA8-A86D-98C0-288E1B81E5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DA827A-A7DC-DCE8-0132-6AE56DBCAF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31DB3E-2EDA-3A81-B9BA-07BB51E256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1672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1C9CB-417F-67FE-C051-99A00FF27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348F7D2-958B-B1E0-990E-B48B86DAF3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0F47AC-BB53-3FDB-501A-CC6BDD858C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DA023A-1D8E-03C9-C8E4-67B0721C14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1304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9C1DF0-3A1D-A326-BFF7-49E84A996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413E87-99AC-AD19-64D0-43DBCA8FE9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3F7FF9-E3DC-A681-F80E-734B8BC93E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431C09-438D-E406-EDC8-AFAA3AAF3CB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8189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383E76-A7D7-C45B-E558-58CE68ACE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765A0C-8F29-2596-FA39-AF25F97669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5E56C8-5E54-ED56-B04C-551D034714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24BF90-8562-96BC-1D6A-30E07B7814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820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15C87B-B578-9CD8-3722-16C86FF0D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58B99D-0AD2-7709-7829-1C10882760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458727-E2E1-FE00-1F3C-4ABA5EC135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409CB5-F683-8BDF-2E18-DE33785B80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09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1130A-22B9-D0E8-8B99-F9F1607B9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D7574B-944A-BFE8-C218-EF000ACA26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4CE59C-05D9-C62A-8C37-2B8940F4CE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402884-9032-6E07-389A-9BA6082064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8698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16"/>
          <p:cNvSpPr/>
          <p:nvPr/>
        </p:nvSpPr>
        <p:spPr>
          <a:xfrm>
            <a:off x="457200" y="65105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Retailpayment.io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10817352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0E158819-195A-D14E-720B-95F4DC44BA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1823"/>
            <a:ext cx="12192000" cy="651435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021"/>
    </mc:Choice>
    <mc:Fallback xmlns="">
      <p:transition spd="slow" advTm="3102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D47846-F36B-EBA5-ABF1-EEAF5A078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2F6F5159-76F9-F1CA-1A30-20DC0129F283}"/>
              </a:ext>
            </a:extLst>
          </p:cNvPr>
          <p:cNvSpPr/>
          <p:nvPr/>
        </p:nvSpPr>
        <p:spPr>
          <a:xfrm>
            <a:off x="7040880" y="1417320"/>
            <a:ext cx="4663440" cy="566928"/>
          </a:xfrm>
          <a:prstGeom prst="roundRect">
            <a:avLst>
              <a:gd name="adj" fmla="val 9677"/>
            </a:avLst>
          </a:prstGeom>
          <a:solidFill>
            <a:srgbClr val="06B6D4"/>
          </a:solidFill>
          <a:ln/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EE7A312B-4A01-0A32-C126-5CC7096921C4}"/>
              </a:ext>
            </a:extLst>
          </p:cNvPr>
          <p:cNvSpPr/>
          <p:nvPr/>
        </p:nvSpPr>
        <p:spPr>
          <a:xfrm>
            <a:off x="7269480" y="141732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Layer 1  ·  User &amp; Application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580E21C4-9426-208C-7228-145B8AD1C214}"/>
              </a:ext>
            </a:extLst>
          </p:cNvPr>
          <p:cNvSpPr/>
          <p:nvPr/>
        </p:nvSpPr>
        <p:spPr>
          <a:xfrm>
            <a:off x="7040880" y="2148840"/>
            <a:ext cx="4663440" cy="566928"/>
          </a:xfrm>
          <a:prstGeom prst="roundRect">
            <a:avLst>
              <a:gd name="adj" fmla="val 9677"/>
            </a:avLst>
          </a:prstGeom>
          <a:solidFill>
            <a:srgbClr val="7C3AED"/>
          </a:solidFill>
          <a:ln/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9D68DDB8-11AC-109C-3F1E-FDAFEAE69A11}"/>
              </a:ext>
            </a:extLst>
          </p:cNvPr>
          <p:cNvSpPr/>
          <p:nvPr/>
        </p:nvSpPr>
        <p:spPr>
          <a:xfrm>
            <a:off x="7269480" y="214884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Layer 2  ·  MCP Transport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F496C08A-1ABF-5D11-6D70-18A16ECE086C}"/>
              </a:ext>
            </a:extLst>
          </p:cNvPr>
          <p:cNvSpPr/>
          <p:nvPr/>
        </p:nvSpPr>
        <p:spPr>
          <a:xfrm>
            <a:off x="7040880" y="2880360"/>
            <a:ext cx="4663440" cy="566928"/>
          </a:xfrm>
          <a:prstGeom prst="roundRect">
            <a:avLst>
              <a:gd name="adj" fmla="val 9677"/>
            </a:avLst>
          </a:prstGeom>
          <a:solidFill>
            <a:srgbClr val="EA580C"/>
          </a:solidFill>
          <a:ln/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D3C450F5-669C-816D-08D0-91924D4FB8E8}"/>
              </a:ext>
            </a:extLst>
          </p:cNvPr>
          <p:cNvSpPr/>
          <p:nvPr/>
        </p:nvSpPr>
        <p:spPr>
          <a:xfrm>
            <a:off x="7269480" y="288036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Layer 3  ·  Commerce Protocol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85367D9A-A859-AC9D-A877-60F7E2A86FE6}"/>
              </a:ext>
            </a:extLst>
          </p:cNvPr>
          <p:cNvSpPr/>
          <p:nvPr/>
        </p:nvSpPr>
        <p:spPr>
          <a:xfrm>
            <a:off x="7040880" y="3611880"/>
            <a:ext cx="4663440" cy="566928"/>
          </a:xfrm>
          <a:prstGeom prst="roundRect">
            <a:avLst>
              <a:gd name="adj" fmla="val 9677"/>
            </a:avLst>
          </a:prstGeom>
          <a:solidFill>
            <a:srgbClr val="16A34A"/>
          </a:solidFill>
          <a:ln/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FB5A78C1-3BF8-51C8-D13C-F9624E39D21D}"/>
              </a:ext>
            </a:extLst>
          </p:cNvPr>
          <p:cNvSpPr/>
          <p:nvPr/>
        </p:nvSpPr>
        <p:spPr>
          <a:xfrm>
            <a:off x="7269480" y="361188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Layer 4  ·  Payment Authorization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CD16AD12-06FC-304E-38C7-43F41EFA287D}"/>
              </a:ext>
            </a:extLst>
          </p:cNvPr>
          <p:cNvSpPr/>
          <p:nvPr/>
        </p:nvSpPr>
        <p:spPr>
          <a:xfrm>
            <a:off x="7040880" y="4343400"/>
            <a:ext cx="4663440" cy="566928"/>
          </a:xfrm>
          <a:prstGeom prst="roundRect">
            <a:avLst>
              <a:gd name="adj" fmla="val 9677"/>
            </a:avLst>
          </a:prstGeom>
          <a:solidFill>
            <a:srgbClr val="D97706"/>
          </a:solidFill>
          <a:ln/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8D823CC9-0204-7B88-343C-9C01FAEFD105}"/>
              </a:ext>
            </a:extLst>
          </p:cNvPr>
          <p:cNvSpPr/>
          <p:nvPr/>
        </p:nvSpPr>
        <p:spPr>
          <a:xfrm>
            <a:off x="7269480" y="434340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Layer 5  ·  Payment Processing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A6852C19-833B-A2EA-0B16-74B84F096C06}"/>
              </a:ext>
            </a:extLst>
          </p:cNvPr>
          <p:cNvSpPr/>
          <p:nvPr/>
        </p:nvSpPr>
        <p:spPr>
          <a:xfrm>
            <a:off x="7040880" y="5074920"/>
            <a:ext cx="4663440" cy="566928"/>
          </a:xfrm>
          <a:prstGeom prst="roundRect">
            <a:avLst>
              <a:gd name="adj" fmla="val 9677"/>
            </a:avLst>
          </a:prstGeom>
          <a:solidFill>
            <a:srgbClr val="2563EB"/>
          </a:solidFill>
          <a:ln/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8685E5CF-977C-6BBA-B3FF-935CA27EA279}"/>
              </a:ext>
            </a:extLst>
          </p:cNvPr>
          <p:cNvSpPr/>
          <p:nvPr/>
        </p:nvSpPr>
        <p:spPr>
          <a:xfrm>
            <a:off x="7269480" y="507492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Layer 6  ·  Settlement &amp; Fulfillment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5C313C77-D19E-FEB8-7DC9-72B8CC707913}"/>
              </a:ext>
            </a:extLst>
          </p:cNvPr>
          <p:cNvSpPr/>
          <p:nvPr/>
        </p:nvSpPr>
        <p:spPr>
          <a:xfrm>
            <a:off x="594360" y="530352"/>
            <a:ext cx="6629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spc="200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COMMERCE  ·  FULL ARCHITECTURE</a:t>
            </a:r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BD39848F-1FA7-6627-F841-DCA33A76F082}"/>
              </a:ext>
            </a:extLst>
          </p:cNvPr>
          <p:cNvSpPr/>
          <p:nvPr/>
        </p:nvSpPr>
        <p:spPr>
          <a:xfrm>
            <a:off x="492760" y="1143000"/>
            <a:ext cx="63093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1E293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The Complete</a:t>
            </a:r>
            <a:endParaRPr kumimoji="0" lang="en-US" sz="4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1E293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6-Layer Protocol Stack</a:t>
            </a:r>
            <a:endParaRPr kumimoji="0" lang="en-US" sz="4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ACC38229-77A2-1C4F-E809-F850BB7B8714}"/>
              </a:ext>
            </a:extLst>
          </p:cNvPr>
          <p:cNvSpPr/>
          <p:nvPr/>
        </p:nvSpPr>
        <p:spPr>
          <a:xfrm>
            <a:off x="492760" y="2935223"/>
            <a:ext cx="6035040" cy="17373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Full Architecture: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MCP, UCP, AP2,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Mastercard Agent Pay &amp;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Visa Intelligent Commerce Connect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Shape 15">
            <a:extLst>
              <a:ext uri="{FF2B5EF4-FFF2-40B4-BE49-F238E27FC236}">
                <a16:creationId xmlns:a16="http://schemas.microsoft.com/office/drawing/2014/main" id="{2D748179-5735-EC3B-4D6C-C75333A77132}"/>
              </a:ext>
            </a:extLst>
          </p:cNvPr>
          <p:cNvSpPr/>
          <p:nvPr/>
        </p:nvSpPr>
        <p:spPr>
          <a:xfrm>
            <a:off x="457200" y="6473952"/>
            <a:ext cx="11274552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557629DB-0F17-8C2D-6F48-9F798EC3259C}"/>
              </a:ext>
            </a:extLst>
          </p:cNvPr>
          <p:cNvSpPr/>
          <p:nvPr/>
        </p:nvSpPr>
        <p:spPr>
          <a:xfrm>
            <a:off x="457200" y="65105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Retailpayment.io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38ED9C08-2D3C-03DB-FBEF-2913295F4EDE}"/>
              </a:ext>
            </a:extLst>
          </p:cNvPr>
          <p:cNvSpPr/>
          <p:nvPr/>
        </p:nvSpPr>
        <p:spPr>
          <a:xfrm>
            <a:off x="10817352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94A3B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3597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502920" cy="5029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de-DE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" y="530352"/>
            <a:ext cx="265176" cy="26517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97280" y="394208"/>
            <a:ext cx="10607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 Flow: How Everything Works Together</a:t>
            </a:r>
            <a:endParaRPr lang="en-US" sz="4000" dirty="0"/>
          </a:p>
        </p:txBody>
      </p:sp>
      <p:sp>
        <p:nvSpPr>
          <p:cNvPr id="5" name="Shape 2"/>
          <p:cNvSpPr/>
          <p:nvPr/>
        </p:nvSpPr>
        <p:spPr>
          <a:xfrm>
            <a:off x="469393" y="1182624"/>
            <a:ext cx="5394960" cy="1170432"/>
          </a:xfrm>
          <a:prstGeom prst="roundRect">
            <a:avLst>
              <a:gd name="adj" fmla="val 546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 dirty="0"/>
          </a:p>
        </p:txBody>
      </p:sp>
      <p:sp>
        <p:nvSpPr>
          <p:cNvPr id="6" name="Shape 3"/>
          <p:cNvSpPr/>
          <p:nvPr/>
        </p:nvSpPr>
        <p:spPr>
          <a:xfrm>
            <a:off x="457200" y="1252728"/>
            <a:ext cx="82296" cy="950976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7" name="Shape 4"/>
          <p:cNvSpPr/>
          <p:nvPr/>
        </p:nvSpPr>
        <p:spPr>
          <a:xfrm>
            <a:off x="685800" y="1344168"/>
            <a:ext cx="548640" cy="54864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8" name="Text 5"/>
          <p:cNvSpPr/>
          <p:nvPr/>
        </p:nvSpPr>
        <p:spPr>
          <a:xfrm>
            <a:off x="685800" y="13441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1371600" y="1252728"/>
            <a:ext cx="4343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Intent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1371600" y="1545336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Consumer asks AI agent: “Buy running shoes under € 150”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1371600" y="2020824"/>
            <a:ext cx="4343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1: User &amp; Application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2" name="Shape 9"/>
          <p:cNvSpPr/>
          <p:nvPr/>
        </p:nvSpPr>
        <p:spPr>
          <a:xfrm>
            <a:off x="6327648" y="1143000"/>
            <a:ext cx="5394960" cy="1170432"/>
          </a:xfrm>
          <a:prstGeom prst="roundRect">
            <a:avLst>
              <a:gd name="adj" fmla="val 546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Shape 10"/>
          <p:cNvSpPr/>
          <p:nvPr/>
        </p:nvSpPr>
        <p:spPr>
          <a:xfrm>
            <a:off x="6327648" y="1252728"/>
            <a:ext cx="82296" cy="950976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4" name="Shape 11"/>
          <p:cNvSpPr/>
          <p:nvPr/>
        </p:nvSpPr>
        <p:spPr>
          <a:xfrm>
            <a:off x="6556248" y="1344168"/>
            <a:ext cx="548640" cy="548640"/>
          </a:xfrm>
          <a:prstGeom prst="ellipse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5" name="Text 12"/>
          <p:cNvSpPr/>
          <p:nvPr/>
        </p:nvSpPr>
        <p:spPr>
          <a:xfrm>
            <a:off x="6556248" y="13441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6" name="Text 13"/>
          <p:cNvSpPr/>
          <p:nvPr/>
        </p:nvSpPr>
        <p:spPr>
          <a:xfrm>
            <a:off x="7242048" y="1252728"/>
            <a:ext cx="4343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Discovery</a:t>
            </a:r>
            <a:endParaRPr lang="en-US" sz="2400" dirty="0"/>
          </a:p>
        </p:txBody>
      </p:sp>
      <p:sp>
        <p:nvSpPr>
          <p:cNvPr id="17" name="Text 14"/>
          <p:cNvSpPr/>
          <p:nvPr/>
        </p:nvSpPr>
        <p:spPr>
          <a:xfrm>
            <a:off x="7242048" y="1545336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Agent connects to merchant MCP servers, discovers available services (catalog, checkout, payment)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7242048" y="2020824"/>
            <a:ext cx="4343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2: MCP Transport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9" name="Shape 16"/>
          <p:cNvSpPr/>
          <p:nvPr/>
        </p:nvSpPr>
        <p:spPr>
          <a:xfrm>
            <a:off x="457200" y="2423160"/>
            <a:ext cx="5394960" cy="1170432"/>
          </a:xfrm>
          <a:prstGeom prst="roundRect">
            <a:avLst>
              <a:gd name="adj" fmla="val 546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" name="Shape 17"/>
          <p:cNvSpPr/>
          <p:nvPr/>
        </p:nvSpPr>
        <p:spPr>
          <a:xfrm>
            <a:off x="457200" y="2532888"/>
            <a:ext cx="82296" cy="950976"/>
          </a:xfrm>
          <a:prstGeom prst="rect">
            <a:avLst/>
          </a:prstGeom>
          <a:solidFill>
            <a:srgbClr val="EA580C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1" name="Shape 18"/>
          <p:cNvSpPr/>
          <p:nvPr/>
        </p:nvSpPr>
        <p:spPr>
          <a:xfrm>
            <a:off x="685800" y="2624328"/>
            <a:ext cx="548640" cy="548640"/>
          </a:xfrm>
          <a:prstGeom prst="ellipse">
            <a:avLst/>
          </a:prstGeom>
          <a:solidFill>
            <a:srgbClr val="EA580C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2" name="Text 19"/>
          <p:cNvSpPr/>
          <p:nvPr/>
        </p:nvSpPr>
        <p:spPr>
          <a:xfrm>
            <a:off x="685800" y="26243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23" name="Text 20"/>
          <p:cNvSpPr/>
          <p:nvPr/>
        </p:nvSpPr>
        <p:spPr>
          <a:xfrm>
            <a:off x="1371600" y="2532888"/>
            <a:ext cx="4343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 Search</a:t>
            </a:r>
            <a:endParaRPr lang="en-US" sz="2400" dirty="0"/>
          </a:p>
        </p:txBody>
      </p:sp>
      <p:sp>
        <p:nvSpPr>
          <p:cNvPr id="24" name="Text 21"/>
          <p:cNvSpPr/>
          <p:nvPr/>
        </p:nvSpPr>
        <p:spPr>
          <a:xfrm>
            <a:off x="1371600" y="2825496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Agent searches product catalog via UCP Discovery protocol running on MCP server</a:t>
            </a:r>
            <a:endParaRPr lang="en-US" sz="1600" dirty="0"/>
          </a:p>
        </p:txBody>
      </p:sp>
      <p:sp>
        <p:nvSpPr>
          <p:cNvPr id="25" name="Text 22"/>
          <p:cNvSpPr/>
          <p:nvPr/>
        </p:nvSpPr>
        <p:spPr>
          <a:xfrm>
            <a:off x="1371600" y="3300984"/>
            <a:ext cx="4343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2: MCP + Layer 3: UCP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26" name="Shape 23"/>
          <p:cNvSpPr/>
          <p:nvPr/>
        </p:nvSpPr>
        <p:spPr>
          <a:xfrm>
            <a:off x="6327648" y="2423160"/>
            <a:ext cx="5394960" cy="1170432"/>
          </a:xfrm>
          <a:prstGeom prst="roundRect">
            <a:avLst>
              <a:gd name="adj" fmla="val 546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7" name="Shape 24"/>
          <p:cNvSpPr/>
          <p:nvPr/>
        </p:nvSpPr>
        <p:spPr>
          <a:xfrm>
            <a:off x="6327648" y="2532888"/>
            <a:ext cx="82296" cy="950976"/>
          </a:xfrm>
          <a:prstGeom prst="rect">
            <a:avLst/>
          </a:prstGeom>
          <a:solidFill>
            <a:srgbClr val="EA580C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8" name="Shape 25"/>
          <p:cNvSpPr/>
          <p:nvPr/>
        </p:nvSpPr>
        <p:spPr>
          <a:xfrm>
            <a:off x="6556248" y="2624328"/>
            <a:ext cx="548640" cy="548640"/>
          </a:xfrm>
          <a:prstGeom prst="ellipse">
            <a:avLst/>
          </a:prstGeom>
          <a:solidFill>
            <a:srgbClr val="EA580C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9" name="Text 26"/>
          <p:cNvSpPr/>
          <p:nvPr/>
        </p:nvSpPr>
        <p:spPr>
          <a:xfrm>
            <a:off x="6556248" y="26243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000" dirty="0"/>
          </a:p>
        </p:txBody>
      </p:sp>
      <p:sp>
        <p:nvSpPr>
          <p:cNvPr id="30" name="Text 27"/>
          <p:cNvSpPr/>
          <p:nvPr/>
        </p:nvSpPr>
        <p:spPr>
          <a:xfrm>
            <a:off x="7242048" y="2532888"/>
            <a:ext cx="4343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Negotiation</a:t>
            </a:r>
            <a:endParaRPr lang="en-US" sz="2400" dirty="0"/>
          </a:p>
        </p:txBody>
      </p:sp>
      <p:sp>
        <p:nvSpPr>
          <p:cNvPr id="31" name="Text 28"/>
          <p:cNvSpPr/>
          <p:nvPr/>
        </p:nvSpPr>
        <p:spPr>
          <a:xfrm>
            <a:off x="7242048" y="2825496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Agent &amp; merchant compute capability intersection: payment methods, shipping options, discounts</a:t>
            </a:r>
            <a:endParaRPr lang="en-US" sz="1600" dirty="0"/>
          </a:p>
        </p:txBody>
      </p:sp>
      <p:sp>
        <p:nvSpPr>
          <p:cNvPr id="32" name="Text 29"/>
          <p:cNvSpPr/>
          <p:nvPr/>
        </p:nvSpPr>
        <p:spPr>
          <a:xfrm>
            <a:off x="7242048" y="3300984"/>
            <a:ext cx="4343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3: UCP Negotiation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33" name="Shape 30"/>
          <p:cNvSpPr/>
          <p:nvPr/>
        </p:nvSpPr>
        <p:spPr>
          <a:xfrm>
            <a:off x="457200" y="3703320"/>
            <a:ext cx="5394960" cy="1170432"/>
          </a:xfrm>
          <a:prstGeom prst="roundRect">
            <a:avLst>
              <a:gd name="adj" fmla="val 546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4" name="Shape 31"/>
          <p:cNvSpPr/>
          <p:nvPr/>
        </p:nvSpPr>
        <p:spPr>
          <a:xfrm>
            <a:off x="457200" y="3813048"/>
            <a:ext cx="82296" cy="950976"/>
          </a:xfrm>
          <a:prstGeom prst="rect">
            <a:avLst/>
          </a:prstGeom>
          <a:solidFill>
            <a:srgbClr val="EA580C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5" name="Shape 32"/>
          <p:cNvSpPr/>
          <p:nvPr/>
        </p:nvSpPr>
        <p:spPr>
          <a:xfrm>
            <a:off x="685800" y="3904488"/>
            <a:ext cx="548640" cy="548640"/>
          </a:xfrm>
          <a:prstGeom prst="ellipse">
            <a:avLst/>
          </a:prstGeom>
          <a:solidFill>
            <a:srgbClr val="EA580C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6" name="Text 33"/>
          <p:cNvSpPr/>
          <p:nvPr/>
        </p:nvSpPr>
        <p:spPr>
          <a:xfrm>
            <a:off x="685800" y="390448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2000" dirty="0"/>
          </a:p>
        </p:txBody>
      </p:sp>
      <p:sp>
        <p:nvSpPr>
          <p:cNvPr id="37" name="Text 34"/>
          <p:cNvSpPr/>
          <p:nvPr/>
        </p:nvSpPr>
        <p:spPr>
          <a:xfrm>
            <a:off x="1371600" y="3813048"/>
            <a:ext cx="4343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Checkout Initiation</a:t>
            </a:r>
            <a:endParaRPr lang="en-US" sz="2400" dirty="0"/>
          </a:p>
        </p:txBody>
      </p:sp>
      <p:sp>
        <p:nvSpPr>
          <p:cNvPr id="38" name="Text 35"/>
          <p:cNvSpPr/>
          <p:nvPr/>
        </p:nvSpPr>
        <p:spPr>
          <a:xfrm>
            <a:off x="1371600" y="4105656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Agent calls UCP Checkout API (single call includes taxes, shipping, discounts, payment)</a:t>
            </a:r>
            <a:endParaRPr lang="en-US" sz="1600" dirty="0"/>
          </a:p>
        </p:txBody>
      </p:sp>
      <p:sp>
        <p:nvSpPr>
          <p:cNvPr id="39" name="Text 36"/>
          <p:cNvSpPr/>
          <p:nvPr/>
        </p:nvSpPr>
        <p:spPr>
          <a:xfrm>
            <a:off x="1371600" y="4581144"/>
            <a:ext cx="4343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2: MCP + Layer 3: UCP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40" name="Shape 37"/>
          <p:cNvSpPr/>
          <p:nvPr/>
        </p:nvSpPr>
        <p:spPr>
          <a:xfrm>
            <a:off x="6327648" y="3703320"/>
            <a:ext cx="5394960" cy="1170432"/>
          </a:xfrm>
          <a:prstGeom prst="roundRect">
            <a:avLst>
              <a:gd name="adj" fmla="val 546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1" name="Shape 38"/>
          <p:cNvSpPr/>
          <p:nvPr/>
        </p:nvSpPr>
        <p:spPr>
          <a:xfrm>
            <a:off x="6327648" y="3813048"/>
            <a:ext cx="82296" cy="950976"/>
          </a:xfrm>
          <a:prstGeom prst="rect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42" name="Shape 39"/>
          <p:cNvSpPr/>
          <p:nvPr/>
        </p:nvSpPr>
        <p:spPr>
          <a:xfrm>
            <a:off x="6556248" y="3904488"/>
            <a:ext cx="548640" cy="548640"/>
          </a:xfrm>
          <a:prstGeom prst="ellipse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43" name="Text 40"/>
          <p:cNvSpPr/>
          <p:nvPr/>
        </p:nvSpPr>
        <p:spPr>
          <a:xfrm>
            <a:off x="6556248" y="390448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2000" dirty="0"/>
          </a:p>
        </p:txBody>
      </p:sp>
      <p:sp>
        <p:nvSpPr>
          <p:cNvPr id="44" name="Text 41"/>
          <p:cNvSpPr/>
          <p:nvPr/>
        </p:nvSpPr>
        <p:spPr>
          <a:xfrm>
            <a:off x="7242048" y="3813048"/>
            <a:ext cx="4343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Payment Authorization</a:t>
            </a:r>
            <a:endParaRPr lang="en-US" sz="2400" dirty="0"/>
          </a:p>
        </p:txBody>
      </p:sp>
      <p:sp>
        <p:nvSpPr>
          <p:cNvPr id="45" name="Text 42"/>
          <p:cNvSpPr/>
          <p:nvPr/>
        </p:nvSpPr>
        <p:spPr>
          <a:xfrm>
            <a:off x="7242048" y="4105656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AP2 creates cryptographic CheckoutMandate + PaymentMandate with proof of user intent</a:t>
            </a:r>
            <a:endParaRPr lang="en-US" sz="1600" dirty="0"/>
          </a:p>
        </p:txBody>
      </p:sp>
      <p:sp>
        <p:nvSpPr>
          <p:cNvPr id="46" name="Text 43"/>
          <p:cNvSpPr/>
          <p:nvPr/>
        </p:nvSpPr>
        <p:spPr>
          <a:xfrm>
            <a:off x="7242048" y="4581144"/>
            <a:ext cx="4343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4: AP2 Protocol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47" name="Shape 44"/>
          <p:cNvSpPr/>
          <p:nvPr/>
        </p:nvSpPr>
        <p:spPr>
          <a:xfrm>
            <a:off x="457200" y="4983480"/>
            <a:ext cx="5394960" cy="1170432"/>
          </a:xfrm>
          <a:prstGeom prst="roundRect">
            <a:avLst>
              <a:gd name="adj" fmla="val 546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8" name="Shape 45"/>
          <p:cNvSpPr/>
          <p:nvPr/>
        </p:nvSpPr>
        <p:spPr>
          <a:xfrm>
            <a:off x="457200" y="5093208"/>
            <a:ext cx="82296" cy="950976"/>
          </a:xfrm>
          <a:prstGeom prst="rect">
            <a:avLst/>
          </a:prstGeom>
          <a:solidFill>
            <a:srgbClr val="D97706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49" name="Shape 46"/>
          <p:cNvSpPr/>
          <p:nvPr/>
        </p:nvSpPr>
        <p:spPr>
          <a:xfrm>
            <a:off x="685800" y="5184648"/>
            <a:ext cx="548640" cy="548640"/>
          </a:xfrm>
          <a:prstGeom prst="ellipse">
            <a:avLst/>
          </a:prstGeom>
          <a:solidFill>
            <a:srgbClr val="D97706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50" name="Text 47"/>
          <p:cNvSpPr/>
          <p:nvPr/>
        </p:nvSpPr>
        <p:spPr>
          <a:xfrm>
            <a:off x="685800" y="518464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2000" dirty="0"/>
          </a:p>
        </p:txBody>
      </p:sp>
      <p:sp>
        <p:nvSpPr>
          <p:cNvPr id="51" name="Text 48"/>
          <p:cNvSpPr/>
          <p:nvPr/>
        </p:nvSpPr>
        <p:spPr>
          <a:xfrm>
            <a:off x="1371600" y="5093208"/>
            <a:ext cx="4343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Payment Processing</a:t>
            </a:r>
            <a:endParaRPr lang="en-US" sz="2400" dirty="0"/>
          </a:p>
        </p:txBody>
      </p:sp>
      <p:sp>
        <p:nvSpPr>
          <p:cNvPr id="52" name="Text 49"/>
          <p:cNvSpPr/>
          <p:nvPr/>
        </p:nvSpPr>
        <p:spPr>
          <a:xfrm>
            <a:off x="1371600" y="5385816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Mastercard or Visa layer processes: generates token, verifies agent, executes payment via PSP</a:t>
            </a:r>
            <a:endParaRPr lang="en-US" sz="1600" dirty="0"/>
          </a:p>
        </p:txBody>
      </p:sp>
      <p:sp>
        <p:nvSpPr>
          <p:cNvPr id="53" name="Text 50"/>
          <p:cNvSpPr/>
          <p:nvPr/>
        </p:nvSpPr>
        <p:spPr>
          <a:xfrm>
            <a:off x="1371600" y="5861304"/>
            <a:ext cx="4343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5: Agent Pay or Intelligent Commerce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54" name="Shape 51"/>
          <p:cNvSpPr/>
          <p:nvPr/>
        </p:nvSpPr>
        <p:spPr>
          <a:xfrm>
            <a:off x="6327648" y="4983480"/>
            <a:ext cx="5394960" cy="1170432"/>
          </a:xfrm>
          <a:prstGeom prst="roundRect">
            <a:avLst>
              <a:gd name="adj" fmla="val 546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 dirty="0"/>
          </a:p>
        </p:txBody>
      </p:sp>
      <p:sp>
        <p:nvSpPr>
          <p:cNvPr id="55" name="Shape 52"/>
          <p:cNvSpPr/>
          <p:nvPr/>
        </p:nvSpPr>
        <p:spPr>
          <a:xfrm>
            <a:off x="6327648" y="5093208"/>
            <a:ext cx="82296" cy="950976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56" name="Shape 53"/>
          <p:cNvSpPr/>
          <p:nvPr/>
        </p:nvSpPr>
        <p:spPr>
          <a:xfrm>
            <a:off x="6556248" y="5184648"/>
            <a:ext cx="548640" cy="54864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57" name="Text 54"/>
          <p:cNvSpPr/>
          <p:nvPr/>
        </p:nvSpPr>
        <p:spPr>
          <a:xfrm>
            <a:off x="6556248" y="518464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2000" dirty="0"/>
          </a:p>
        </p:txBody>
      </p:sp>
      <p:sp>
        <p:nvSpPr>
          <p:cNvPr id="58" name="Text 55"/>
          <p:cNvSpPr/>
          <p:nvPr/>
        </p:nvSpPr>
        <p:spPr>
          <a:xfrm>
            <a:off x="7242048" y="5093208"/>
            <a:ext cx="4343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Settlement &amp; Fulfillment</a:t>
            </a:r>
            <a:endParaRPr lang="en-US" sz="2400" dirty="0"/>
          </a:p>
        </p:txBody>
      </p:sp>
      <p:sp>
        <p:nvSpPr>
          <p:cNvPr id="59" name="Text 56"/>
          <p:cNvSpPr/>
          <p:nvPr/>
        </p:nvSpPr>
        <p:spPr>
          <a:xfrm>
            <a:off x="7242048" y="5385816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Order confirmed, network settles transaction, fulfillment initiated, tracking info returned via MCP</a:t>
            </a:r>
            <a:endParaRPr lang="en-US" sz="1600" dirty="0"/>
          </a:p>
        </p:txBody>
      </p:sp>
      <p:sp>
        <p:nvSpPr>
          <p:cNvPr id="60" name="Text 57"/>
          <p:cNvSpPr/>
          <p:nvPr/>
        </p:nvSpPr>
        <p:spPr>
          <a:xfrm>
            <a:off x="7242048" y="5861304"/>
            <a:ext cx="4343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6: Settlement + MCP Callback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61" name="Shape 58"/>
          <p:cNvSpPr/>
          <p:nvPr/>
        </p:nvSpPr>
        <p:spPr>
          <a:xfrm>
            <a:off x="457200" y="6473952"/>
            <a:ext cx="11274552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2" name="Text 59"/>
          <p:cNvSpPr/>
          <p:nvPr/>
        </p:nvSpPr>
        <p:spPr>
          <a:xfrm>
            <a:off x="457200" y="65105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Retailpayment.io</a:t>
            </a:r>
            <a:endParaRPr lang="en-US" sz="1000" dirty="0"/>
          </a:p>
        </p:txBody>
      </p:sp>
      <p:sp>
        <p:nvSpPr>
          <p:cNvPr id="63" name="Text 60"/>
          <p:cNvSpPr/>
          <p:nvPr/>
        </p:nvSpPr>
        <p:spPr>
          <a:xfrm>
            <a:off x="10817352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745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Mastercard Agent Pay  vs  Visa Intelligent Commerce Connect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5577840" cy="502920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25400">
            <a:solidFill>
              <a:srgbClr val="D97706"/>
            </a:solidFill>
            <a:prstDash val="solid"/>
          </a:ln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4" name="Shape 2"/>
          <p:cNvSpPr/>
          <p:nvPr/>
        </p:nvSpPr>
        <p:spPr>
          <a:xfrm>
            <a:off x="822960" y="1481328"/>
            <a:ext cx="640080" cy="640080"/>
          </a:xfrm>
          <a:prstGeom prst="ellipse">
            <a:avLst/>
          </a:prstGeom>
          <a:solidFill>
            <a:srgbClr val="D97706"/>
          </a:solidFill>
          <a:ln/>
        </p:spPr>
        <p:txBody>
          <a:bodyPr/>
          <a:lstStyle/>
          <a:p>
            <a:endParaRPr lang="de-DE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8408" y="1636776"/>
            <a:ext cx="329184" cy="329184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600200" y="1463040"/>
            <a:ext cx="4206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Mastercard Agent Pay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1600200" y="1865376"/>
            <a:ext cx="4206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FOCUS: TRUST &amp; AUDITABILITY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822960" y="2447036"/>
            <a:ext cx="4846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Mastercard’s answer integrates deeper than Visa.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777240" y="3483864"/>
            <a:ext cx="4846320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9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Tokens replace credit card numbers</a:t>
            </a:r>
            <a:endParaRPr lang="en-US" sz="1600" dirty="0"/>
          </a:p>
          <a:p>
            <a:pPr marL="177800" indent="-177800">
              <a:spcAft>
                <a:spcPts val="9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Your Agent verification (KYA)</a:t>
            </a:r>
            <a:endParaRPr lang="en-US" sz="1600" dirty="0"/>
          </a:p>
          <a:p>
            <a:pPr marL="177800" indent="-177800">
              <a:spcAft>
                <a:spcPts val="9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Built-in fraud detection &amp; transaction traceability</a:t>
            </a:r>
            <a:endParaRPr lang="en-US" sz="1600" dirty="0"/>
          </a:p>
          <a:p>
            <a:pPr marL="177800" indent="-177800">
              <a:spcAft>
                <a:spcPts val="9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Verifiable Intent aligns with AP2</a:t>
            </a:r>
            <a:endParaRPr lang="en-US" sz="1600" dirty="0"/>
          </a:p>
          <a:p>
            <a:pPr marL="177800" indent="-177800">
              <a:spcAft>
                <a:spcPts val="9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Target: Regulated use cases, B2B, high-value transactions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6153912" y="1188720"/>
            <a:ext cx="5577840" cy="502920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25400">
            <a:solidFill>
              <a:srgbClr val="2563EB"/>
            </a:solidFill>
            <a:prstDash val="solid"/>
          </a:ln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1" name="Shape 8"/>
          <p:cNvSpPr/>
          <p:nvPr/>
        </p:nvSpPr>
        <p:spPr>
          <a:xfrm>
            <a:off x="6519672" y="1481328"/>
            <a:ext cx="640080" cy="64008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de-DE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5120" y="1636776"/>
            <a:ext cx="329184" cy="329184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296912" y="1463040"/>
            <a:ext cx="4206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Visa Intelligent Commerce</a:t>
            </a:r>
            <a:endParaRPr lang="en-US" sz="2400" dirty="0"/>
          </a:p>
        </p:txBody>
      </p:sp>
      <p:sp>
        <p:nvSpPr>
          <p:cNvPr id="14" name="Text 10"/>
          <p:cNvSpPr/>
          <p:nvPr/>
        </p:nvSpPr>
        <p:spPr>
          <a:xfrm>
            <a:off x="7296912" y="1865376"/>
            <a:ext cx="4206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FOCUS: OPENNESS &amp; SCALE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6519672" y="2447036"/>
            <a:ext cx="4846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Visa’s answer is PROTOCOL-AGNOSTIC infrastructure.</a:t>
            </a:r>
            <a:endParaRPr lang="en-US" sz="2000" dirty="0"/>
          </a:p>
        </p:txBody>
      </p:sp>
      <p:sp>
        <p:nvSpPr>
          <p:cNvPr id="16" name="Text 12"/>
          <p:cNvSpPr/>
          <p:nvPr/>
        </p:nvSpPr>
        <p:spPr>
          <a:xfrm>
            <a:off x="6519672" y="3429000"/>
            <a:ext cx="4846320" cy="186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9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with Visa AND non-Visa networks</a:t>
            </a:r>
            <a:endParaRPr lang="en-US" sz="1600" dirty="0"/>
          </a:p>
          <a:p>
            <a:pPr marL="177800" indent="-177800">
              <a:spcAft>
                <a:spcPts val="9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Supports ACP, UCP, TAP, MPP all equally</a:t>
            </a:r>
            <a:endParaRPr lang="en-US" sz="1600" dirty="0"/>
          </a:p>
          <a:p>
            <a:pPr marL="177800" indent="-177800">
              <a:spcAft>
                <a:spcPts val="9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token vault providers (no lock-in)</a:t>
            </a:r>
            <a:endParaRPr lang="en-US" sz="1600" dirty="0"/>
          </a:p>
          <a:p>
            <a:pPr marL="177800" indent="-177800">
              <a:spcAft>
                <a:spcPts val="9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 discoverability built-in</a:t>
            </a:r>
            <a:endParaRPr lang="en-US" sz="1600" dirty="0"/>
          </a:p>
          <a:p>
            <a:pPr marL="177800" indent="-177800">
              <a:spcAft>
                <a:spcPts val="9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Target: All merchants, maximum reach &amp; flexibility</a:t>
            </a:r>
            <a:endParaRPr lang="en-US" sz="1600" dirty="0"/>
          </a:p>
        </p:txBody>
      </p:sp>
      <p:sp>
        <p:nvSpPr>
          <p:cNvPr id="17" name="Shape 13"/>
          <p:cNvSpPr/>
          <p:nvPr/>
        </p:nvSpPr>
        <p:spPr>
          <a:xfrm>
            <a:off x="457200" y="6473952"/>
            <a:ext cx="11274552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" name="Text 14"/>
          <p:cNvSpPr/>
          <p:nvPr/>
        </p:nvSpPr>
        <p:spPr>
          <a:xfrm>
            <a:off x="457200" y="65105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Retailpayment.io</a:t>
            </a:r>
            <a:endParaRPr lang="en-US" sz="1000" dirty="0"/>
          </a:p>
        </p:txBody>
      </p:sp>
      <p:sp>
        <p:nvSpPr>
          <p:cNvPr id="19" name="Text 15"/>
          <p:cNvSpPr/>
          <p:nvPr/>
        </p:nvSpPr>
        <p:spPr>
          <a:xfrm>
            <a:off x="10817352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511C34-4BB3-5387-40B4-B13E127FC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>
            <a:extLst>
              <a:ext uri="{FF2B5EF4-FFF2-40B4-BE49-F238E27FC236}">
                <a16:creationId xmlns:a16="http://schemas.microsoft.com/office/drawing/2014/main" id="{7C593628-722F-712A-08AF-19B8693DC06F}"/>
              </a:ext>
            </a:extLst>
          </p:cNvPr>
          <p:cNvSpPr/>
          <p:nvPr/>
        </p:nvSpPr>
        <p:spPr>
          <a:xfrm>
            <a:off x="7269480" y="141732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1  ·  User &amp; Application</a:t>
            </a:r>
            <a:endParaRPr lang="en-US" sz="13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A200DF39-78F4-0C09-4F9B-65CC84F2CFCD}"/>
              </a:ext>
            </a:extLst>
          </p:cNvPr>
          <p:cNvSpPr/>
          <p:nvPr/>
        </p:nvSpPr>
        <p:spPr>
          <a:xfrm>
            <a:off x="7269480" y="214884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2  ·  MCP Transport</a:t>
            </a:r>
            <a:endParaRPr lang="en-US" sz="13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4A368DC0-AFE4-C301-F27D-0B5EDBDA43CA}"/>
              </a:ext>
            </a:extLst>
          </p:cNvPr>
          <p:cNvSpPr/>
          <p:nvPr/>
        </p:nvSpPr>
        <p:spPr>
          <a:xfrm>
            <a:off x="7269480" y="288036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3  ·  Commerce Protocol</a:t>
            </a:r>
            <a:endParaRPr lang="en-US" sz="1300" dirty="0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B972978C-0B22-0A7F-93DA-7EA0538294A4}"/>
              </a:ext>
            </a:extLst>
          </p:cNvPr>
          <p:cNvSpPr/>
          <p:nvPr/>
        </p:nvSpPr>
        <p:spPr>
          <a:xfrm>
            <a:off x="731520" y="734572"/>
            <a:ext cx="11165840" cy="4876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kern="0" spc="200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COMMERCE  ·  </a:t>
            </a:r>
            <a:r>
              <a:rPr lang="de-DE" sz="2400" b="1" kern="0" spc="200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Insights, Simply Explained, Easy to Grasp</a:t>
            </a:r>
            <a:r>
              <a:rPr lang="en-US" sz="2400" b="1" kern="0" spc="200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4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2400" dirty="0"/>
          </a:p>
        </p:txBody>
      </p:sp>
      <p:sp>
        <p:nvSpPr>
          <p:cNvPr id="17" name="Shape 15">
            <a:extLst>
              <a:ext uri="{FF2B5EF4-FFF2-40B4-BE49-F238E27FC236}">
                <a16:creationId xmlns:a16="http://schemas.microsoft.com/office/drawing/2014/main" id="{BAE3429F-D2DF-0D3F-8D82-0EFF9909B4BE}"/>
              </a:ext>
            </a:extLst>
          </p:cNvPr>
          <p:cNvSpPr/>
          <p:nvPr/>
        </p:nvSpPr>
        <p:spPr>
          <a:xfrm>
            <a:off x="457200" y="6473952"/>
            <a:ext cx="11274552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CCD09023-A9C4-32B7-1987-EDF68880B07D}"/>
              </a:ext>
            </a:extLst>
          </p:cNvPr>
          <p:cNvSpPr/>
          <p:nvPr/>
        </p:nvSpPr>
        <p:spPr>
          <a:xfrm>
            <a:off x="457200" y="65105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Retailpayment.io</a:t>
            </a:r>
            <a:endParaRPr lang="en-US" sz="1000" dirty="0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62CB6FD4-5C45-F915-5C4F-58F54C24BCED}"/>
              </a:ext>
            </a:extLst>
          </p:cNvPr>
          <p:cNvSpPr/>
          <p:nvPr/>
        </p:nvSpPr>
        <p:spPr>
          <a:xfrm>
            <a:off x="10817352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25" name="Text 14">
            <a:extLst>
              <a:ext uri="{FF2B5EF4-FFF2-40B4-BE49-F238E27FC236}">
                <a16:creationId xmlns:a16="http://schemas.microsoft.com/office/drawing/2014/main" id="{F4146CDA-E437-70F2-5BE5-0A807AC83B36}"/>
              </a:ext>
            </a:extLst>
          </p:cNvPr>
          <p:cNvSpPr/>
          <p:nvPr/>
        </p:nvSpPr>
        <p:spPr>
          <a:xfrm>
            <a:off x="772160" y="2385065"/>
            <a:ext cx="8524240" cy="253212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br>
              <a:rPr lang="en-US" sz="1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br>
              <a:rPr lang="en-US" sz="24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6- Layer Protocol Stack </a:t>
            </a:r>
          </a:p>
          <a:p>
            <a:pPr marL="0" indent="0">
              <a:buNone/>
            </a:pPr>
            <a:endParaRPr lang="en-US" sz="2400" b="1" dirty="0">
              <a:solidFill>
                <a:srgbClr val="64748B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 Flow: How Everything works together </a:t>
            </a:r>
          </a:p>
          <a:p>
            <a:pPr marL="0" indent="0">
              <a:buNone/>
            </a:pPr>
            <a:endParaRPr lang="en-US" sz="2400" b="1" dirty="0">
              <a:solidFill>
                <a:srgbClr val="64748B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Integration &amp; Real-World Deployment</a:t>
            </a:r>
            <a:endParaRPr lang="en-US" sz="2400" b="1" dirty="0"/>
          </a:p>
        </p:txBody>
      </p:sp>
      <p:sp>
        <p:nvSpPr>
          <p:cNvPr id="28" name="Text 13">
            <a:extLst>
              <a:ext uri="{FF2B5EF4-FFF2-40B4-BE49-F238E27FC236}">
                <a16:creationId xmlns:a16="http://schemas.microsoft.com/office/drawing/2014/main" id="{5F6EDAE7-32BD-88A3-7B93-0C31CB2C38DF}"/>
              </a:ext>
            </a:extLst>
          </p:cNvPr>
          <p:cNvSpPr/>
          <p:nvPr/>
        </p:nvSpPr>
        <p:spPr>
          <a:xfrm>
            <a:off x="731520" y="1410462"/>
            <a:ext cx="108762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8000"/>
              </a:lnSpc>
            </a:pPr>
            <a:r>
              <a:rPr lang="de-DE" sz="4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Protocol Stack, Explained Simply in 3 Slides</a:t>
            </a:r>
            <a:endParaRPr lang="en-US" sz="4200" b="1" dirty="0">
              <a:solidFill>
                <a:srgbClr val="1E293B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lnSpc>
                <a:spcPct val="98000"/>
              </a:lnSpc>
              <a:buNone/>
            </a:pP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39854345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BDA3E-5B88-EB9C-3584-5AB9D5560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E208226A-B00F-0F2A-45D4-2452C770F341}"/>
              </a:ext>
            </a:extLst>
          </p:cNvPr>
          <p:cNvSpPr/>
          <p:nvPr/>
        </p:nvSpPr>
        <p:spPr>
          <a:xfrm>
            <a:off x="7040880" y="1417320"/>
            <a:ext cx="4663440" cy="566928"/>
          </a:xfrm>
          <a:prstGeom prst="roundRect">
            <a:avLst>
              <a:gd name="adj" fmla="val 9677"/>
            </a:avLst>
          </a:prstGeom>
          <a:solidFill>
            <a:srgbClr val="06B6D4"/>
          </a:solidFill>
          <a:ln/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6C2144B9-C33B-24D3-24BB-7F8A53ADFB67}"/>
              </a:ext>
            </a:extLst>
          </p:cNvPr>
          <p:cNvSpPr/>
          <p:nvPr/>
        </p:nvSpPr>
        <p:spPr>
          <a:xfrm>
            <a:off x="7269480" y="141732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Layer 1  ·  User &amp; Application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A86CE318-4C49-F881-55B3-63654FE710C0}"/>
              </a:ext>
            </a:extLst>
          </p:cNvPr>
          <p:cNvSpPr/>
          <p:nvPr/>
        </p:nvSpPr>
        <p:spPr>
          <a:xfrm>
            <a:off x="7040880" y="2148840"/>
            <a:ext cx="4663440" cy="566928"/>
          </a:xfrm>
          <a:prstGeom prst="roundRect">
            <a:avLst>
              <a:gd name="adj" fmla="val 9677"/>
            </a:avLst>
          </a:prstGeom>
          <a:solidFill>
            <a:srgbClr val="7C3AED"/>
          </a:solidFill>
          <a:ln/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0981A1FB-F41B-6DFB-1382-3FBBA05B9652}"/>
              </a:ext>
            </a:extLst>
          </p:cNvPr>
          <p:cNvSpPr/>
          <p:nvPr/>
        </p:nvSpPr>
        <p:spPr>
          <a:xfrm>
            <a:off x="7269480" y="214884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Layer 2  ·  MCP Transport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1E91DE9E-2D75-AA4C-EF2F-51867BA0040B}"/>
              </a:ext>
            </a:extLst>
          </p:cNvPr>
          <p:cNvSpPr/>
          <p:nvPr/>
        </p:nvSpPr>
        <p:spPr>
          <a:xfrm>
            <a:off x="7040880" y="2880360"/>
            <a:ext cx="4663440" cy="566928"/>
          </a:xfrm>
          <a:prstGeom prst="roundRect">
            <a:avLst>
              <a:gd name="adj" fmla="val 9677"/>
            </a:avLst>
          </a:prstGeom>
          <a:solidFill>
            <a:srgbClr val="EA580C"/>
          </a:solidFill>
          <a:ln/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5F252D64-8BCE-8099-8C02-558CE70A715A}"/>
              </a:ext>
            </a:extLst>
          </p:cNvPr>
          <p:cNvSpPr/>
          <p:nvPr/>
        </p:nvSpPr>
        <p:spPr>
          <a:xfrm>
            <a:off x="7269480" y="288036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Layer 3  ·  Commerce Protocol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8E4272C5-CEB4-025E-96F0-39C6FCF141A5}"/>
              </a:ext>
            </a:extLst>
          </p:cNvPr>
          <p:cNvSpPr/>
          <p:nvPr/>
        </p:nvSpPr>
        <p:spPr>
          <a:xfrm>
            <a:off x="7040880" y="3611880"/>
            <a:ext cx="4663440" cy="566928"/>
          </a:xfrm>
          <a:prstGeom prst="roundRect">
            <a:avLst>
              <a:gd name="adj" fmla="val 9677"/>
            </a:avLst>
          </a:prstGeom>
          <a:solidFill>
            <a:srgbClr val="16A34A"/>
          </a:solidFill>
          <a:ln/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6BBB6514-419D-4DE8-0D6E-6F1D11F9A0D7}"/>
              </a:ext>
            </a:extLst>
          </p:cNvPr>
          <p:cNvSpPr/>
          <p:nvPr/>
        </p:nvSpPr>
        <p:spPr>
          <a:xfrm>
            <a:off x="7269480" y="361188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Layer 4  ·  Payment Authorization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356BC008-FCEA-2DC0-ACC5-CC191FA7D9C9}"/>
              </a:ext>
            </a:extLst>
          </p:cNvPr>
          <p:cNvSpPr/>
          <p:nvPr/>
        </p:nvSpPr>
        <p:spPr>
          <a:xfrm>
            <a:off x="7040880" y="4343400"/>
            <a:ext cx="4663440" cy="566928"/>
          </a:xfrm>
          <a:prstGeom prst="roundRect">
            <a:avLst>
              <a:gd name="adj" fmla="val 9677"/>
            </a:avLst>
          </a:prstGeom>
          <a:solidFill>
            <a:srgbClr val="D97706"/>
          </a:solidFill>
          <a:ln/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FFF64B6D-AB35-7DE1-2E9A-1EE77CA010D9}"/>
              </a:ext>
            </a:extLst>
          </p:cNvPr>
          <p:cNvSpPr/>
          <p:nvPr/>
        </p:nvSpPr>
        <p:spPr>
          <a:xfrm>
            <a:off x="7269480" y="434340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Layer 5  ·  Payment Processing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6548664F-03FB-B24C-7446-8EB99B207354}"/>
              </a:ext>
            </a:extLst>
          </p:cNvPr>
          <p:cNvSpPr/>
          <p:nvPr/>
        </p:nvSpPr>
        <p:spPr>
          <a:xfrm>
            <a:off x="7040880" y="5074920"/>
            <a:ext cx="4663440" cy="566928"/>
          </a:xfrm>
          <a:prstGeom prst="roundRect">
            <a:avLst>
              <a:gd name="adj" fmla="val 9677"/>
            </a:avLst>
          </a:prstGeom>
          <a:solidFill>
            <a:srgbClr val="2563EB"/>
          </a:solidFill>
          <a:ln/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B70DDDA6-CD56-510E-1353-F05263EDC377}"/>
              </a:ext>
            </a:extLst>
          </p:cNvPr>
          <p:cNvSpPr/>
          <p:nvPr/>
        </p:nvSpPr>
        <p:spPr>
          <a:xfrm>
            <a:off x="7269480" y="507492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Layer 6  ·  Settlement &amp; Fulfillment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D3ED417E-8873-7603-EC8A-5E020B8E5B06}"/>
              </a:ext>
            </a:extLst>
          </p:cNvPr>
          <p:cNvSpPr/>
          <p:nvPr/>
        </p:nvSpPr>
        <p:spPr>
          <a:xfrm>
            <a:off x="594360" y="530352"/>
            <a:ext cx="6629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spc="200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COMMERCE  ·  FULL ARCHITECTURE</a:t>
            </a:r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3F43FBF6-CE1D-58B3-226A-B7AFB80A4D68}"/>
              </a:ext>
            </a:extLst>
          </p:cNvPr>
          <p:cNvSpPr/>
          <p:nvPr/>
        </p:nvSpPr>
        <p:spPr>
          <a:xfrm>
            <a:off x="492760" y="1143000"/>
            <a:ext cx="63093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1E293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The Complete</a:t>
            </a:r>
            <a:endParaRPr kumimoji="0" lang="en-US" sz="4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1E293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6-Layer Protocol Stack</a:t>
            </a:r>
            <a:endParaRPr kumimoji="0" lang="en-US" sz="4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D43AAC87-34C8-F914-5842-142DE208CC40}"/>
              </a:ext>
            </a:extLst>
          </p:cNvPr>
          <p:cNvSpPr/>
          <p:nvPr/>
        </p:nvSpPr>
        <p:spPr>
          <a:xfrm>
            <a:off x="492760" y="2935223"/>
            <a:ext cx="6035040" cy="17373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Full Architecture: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MCP, UCP, AP2,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Mastercard Agent Pay &amp;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Visa Intelligent Commerce Connect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Shape 15">
            <a:extLst>
              <a:ext uri="{FF2B5EF4-FFF2-40B4-BE49-F238E27FC236}">
                <a16:creationId xmlns:a16="http://schemas.microsoft.com/office/drawing/2014/main" id="{53A4358D-E032-04A6-4964-BE83E2F1F94C}"/>
              </a:ext>
            </a:extLst>
          </p:cNvPr>
          <p:cNvSpPr/>
          <p:nvPr/>
        </p:nvSpPr>
        <p:spPr>
          <a:xfrm>
            <a:off x="457200" y="6473952"/>
            <a:ext cx="11274552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FD7AD27F-7F15-A730-74B5-FFF3962B7441}"/>
              </a:ext>
            </a:extLst>
          </p:cNvPr>
          <p:cNvSpPr/>
          <p:nvPr/>
        </p:nvSpPr>
        <p:spPr>
          <a:xfrm>
            <a:off x="457200" y="65105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Retailpayment.io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83CC4D80-2E21-1882-2779-C504C0761244}"/>
              </a:ext>
            </a:extLst>
          </p:cNvPr>
          <p:cNvSpPr/>
          <p:nvPr/>
        </p:nvSpPr>
        <p:spPr>
          <a:xfrm>
            <a:off x="10817352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94A3B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6820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6A05B-33C7-C669-1F29-1DBAA3762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0D69704E-864E-2B19-E1E5-3A93FBF0BF79}"/>
              </a:ext>
            </a:extLst>
          </p:cNvPr>
          <p:cNvSpPr/>
          <p:nvPr/>
        </p:nvSpPr>
        <p:spPr>
          <a:xfrm>
            <a:off x="457200" y="411480"/>
            <a:ext cx="502920" cy="5029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de-DE"/>
          </a:p>
        </p:txBody>
      </p:sp>
      <p:pic>
        <p:nvPicPr>
          <p:cNvPr id="3" name="Image 0" descr="preencoded.png">
            <a:extLst>
              <a:ext uri="{FF2B5EF4-FFF2-40B4-BE49-F238E27FC236}">
                <a16:creationId xmlns:a16="http://schemas.microsoft.com/office/drawing/2014/main" id="{D8D92192-AD5F-624B-053D-0FF1CFC681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" y="530352"/>
            <a:ext cx="265176" cy="265176"/>
          </a:xfrm>
          <a:prstGeom prst="rect">
            <a:avLst/>
          </a:prstGeom>
        </p:spPr>
      </p:pic>
      <p:sp>
        <p:nvSpPr>
          <p:cNvPr id="4" name="Text 1">
            <a:extLst>
              <a:ext uri="{FF2B5EF4-FFF2-40B4-BE49-F238E27FC236}">
                <a16:creationId xmlns:a16="http://schemas.microsoft.com/office/drawing/2014/main" id="{DC46502F-8E1E-1112-C0BC-379E89DB8E84}"/>
              </a:ext>
            </a:extLst>
          </p:cNvPr>
          <p:cNvSpPr/>
          <p:nvPr/>
        </p:nvSpPr>
        <p:spPr>
          <a:xfrm>
            <a:off x="1097280" y="394208"/>
            <a:ext cx="10607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 Flow: How Everything Works Together</a:t>
            </a:r>
            <a:endParaRPr lang="en-US" sz="4000" dirty="0"/>
          </a:p>
        </p:txBody>
      </p:sp>
      <p:sp>
        <p:nvSpPr>
          <p:cNvPr id="5" name="Shape 2">
            <a:extLst>
              <a:ext uri="{FF2B5EF4-FFF2-40B4-BE49-F238E27FC236}">
                <a16:creationId xmlns:a16="http://schemas.microsoft.com/office/drawing/2014/main" id="{F1A0CF4D-BE0E-B348-DF04-9E6E28053937}"/>
              </a:ext>
            </a:extLst>
          </p:cNvPr>
          <p:cNvSpPr/>
          <p:nvPr/>
        </p:nvSpPr>
        <p:spPr>
          <a:xfrm>
            <a:off x="469393" y="1182624"/>
            <a:ext cx="5394960" cy="1170432"/>
          </a:xfrm>
          <a:prstGeom prst="roundRect">
            <a:avLst>
              <a:gd name="adj" fmla="val 546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 dirty="0"/>
          </a:p>
        </p:txBody>
      </p:sp>
      <p:sp>
        <p:nvSpPr>
          <p:cNvPr id="6" name="Shape 3">
            <a:extLst>
              <a:ext uri="{FF2B5EF4-FFF2-40B4-BE49-F238E27FC236}">
                <a16:creationId xmlns:a16="http://schemas.microsoft.com/office/drawing/2014/main" id="{192A3B1C-3096-6A6E-D500-5E0D9D1EB702}"/>
              </a:ext>
            </a:extLst>
          </p:cNvPr>
          <p:cNvSpPr/>
          <p:nvPr/>
        </p:nvSpPr>
        <p:spPr>
          <a:xfrm>
            <a:off x="457200" y="1252728"/>
            <a:ext cx="82296" cy="950976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7" name="Shape 4">
            <a:extLst>
              <a:ext uri="{FF2B5EF4-FFF2-40B4-BE49-F238E27FC236}">
                <a16:creationId xmlns:a16="http://schemas.microsoft.com/office/drawing/2014/main" id="{5E1FEB43-BBB4-9758-0A65-8C49A8C05AB9}"/>
              </a:ext>
            </a:extLst>
          </p:cNvPr>
          <p:cNvSpPr/>
          <p:nvPr/>
        </p:nvSpPr>
        <p:spPr>
          <a:xfrm>
            <a:off x="685800" y="1344168"/>
            <a:ext cx="548640" cy="54864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E7DD19E2-6073-F1EA-80CE-65E5912CA281}"/>
              </a:ext>
            </a:extLst>
          </p:cNvPr>
          <p:cNvSpPr/>
          <p:nvPr/>
        </p:nvSpPr>
        <p:spPr>
          <a:xfrm>
            <a:off x="685800" y="13441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032A935C-4B92-B4F4-E721-B103D8C4B173}"/>
              </a:ext>
            </a:extLst>
          </p:cNvPr>
          <p:cNvSpPr/>
          <p:nvPr/>
        </p:nvSpPr>
        <p:spPr>
          <a:xfrm>
            <a:off x="1371600" y="1252728"/>
            <a:ext cx="4343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Intent</a:t>
            </a:r>
            <a:endParaRPr lang="en-US" sz="2400" dirty="0"/>
          </a:p>
        </p:txBody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85925F76-E6A7-9EB0-8B48-3DE037F5ED24}"/>
              </a:ext>
            </a:extLst>
          </p:cNvPr>
          <p:cNvSpPr/>
          <p:nvPr/>
        </p:nvSpPr>
        <p:spPr>
          <a:xfrm>
            <a:off x="1371600" y="1545336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Consumer asks AI agent: “Buy running shoes under € 150”</a:t>
            </a:r>
            <a:endParaRPr lang="en-US" sz="1600" dirty="0"/>
          </a:p>
        </p:txBody>
      </p:sp>
      <p:sp>
        <p:nvSpPr>
          <p:cNvPr id="11" name="Text 8">
            <a:extLst>
              <a:ext uri="{FF2B5EF4-FFF2-40B4-BE49-F238E27FC236}">
                <a16:creationId xmlns:a16="http://schemas.microsoft.com/office/drawing/2014/main" id="{D0FA486B-104C-9636-8853-BE58606BC855}"/>
              </a:ext>
            </a:extLst>
          </p:cNvPr>
          <p:cNvSpPr/>
          <p:nvPr/>
        </p:nvSpPr>
        <p:spPr>
          <a:xfrm>
            <a:off x="1371600" y="2020824"/>
            <a:ext cx="4343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1: User &amp; Application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2" name="Shape 9">
            <a:extLst>
              <a:ext uri="{FF2B5EF4-FFF2-40B4-BE49-F238E27FC236}">
                <a16:creationId xmlns:a16="http://schemas.microsoft.com/office/drawing/2014/main" id="{68AA61A6-BEC1-AA35-7838-886AFA128E44}"/>
              </a:ext>
            </a:extLst>
          </p:cNvPr>
          <p:cNvSpPr/>
          <p:nvPr/>
        </p:nvSpPr>
        <p:spPr>
          <a:xfrm>
            <a:off x="6327648" y="1143000"/>
            <a:ext cx="5394960" cy="1170432"/>
          </a:xfrm>
          <a:prstGeom prst="roundRect">
            <a:avLst>
              <a:gd name="adj" fmla="val 546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Shape 10">
            <a:extLst>
              <a:ext uri="{FF2B5EF4-FFF2-40B4-BE49-F238E27FC236}">
                <a16:creationId xmlns:a16="http://schemas.microsoft.com/office/drawing/2014/main" id="{264548A8-8702-1273-72F3-460C7DD9CE6E}"/>
              </a:ext>
            </a:extLst>
          </p:cNvPr>
          <p:cNvSpPr/>
          <p:nvPr/>
        </p:nvSpPr>
        <p:spPr>
          <a:xfrm>
            <a:off x="6327648" y="1252728"/>
            <a:ext cx="82296" cy="950976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4" name="Shape 11">
            <a:extLst>
              <a:ext uri="{FF2B5EF4-FFF2-40B4-BE49-F238E27FC236}">
                <a16:creationId xmlns:a16="http://schemas.microsoft.com/office/drawing/2014/main" id="{0B508208-D4D9-DF32-0265-B4D0AF4BBC35}"/>
              </a:ext>
            </a:extLst>
          </p:cNvPr>
          <p:cNvSpPr/>
          <p:nvPr/>
        </p:nvSpPr>
        <p:spPr>
          <a:xfrm>
            <a:off x="6556248" y="1344168"/>
            <a:ext cx="548640" cy="548640"/>
          </a:xfrm>
          <a:prstGeom prst="ellipse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5" name="Text 12">
            <a:extLst>
              <a:ext uri="{FF2B5EF4-FFF2-40B4-BE49-F238E27FC236}">
                <a16:creationId xmlns:a16="http://schemas.microsoft.com/office/drawing/2014/main" id="{213259A8-D41A-5A5E-D235-F8A8DD25C396}"/>
              </a:ext>
            </a:extLst>
          </p:cNvPr>
          <p:cNvSpPr/>
          <p:nvPr/>
        </p:nvSpPr>
        <p:spPr>
          <a:xfrm>
            <a:off x="6556248" y="13441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6" name="Text 13">
            <a:extLst>
              <a:ext uri="{FF2B5EF4-FFF2-40B4-BE49-F238E27FC236}">
                <a16:creationId xmlns:a16="http://schemas.microsoft.com/office/drawing/2014/main" id="{ED6E4A39-D3EB-829F-4B14-EB1EBA1FA894}"/>
              </a:ext>
            </a:extLst>
          </p:cNvPr>
          <p:cNvSpPr/>
          <p:nvPr/>
        </p:nvSpPr>
        <p:spPr>
          <a:xfrm>
            <a:off x="7242048" y="1252728"/>
            <a:ext cx="4343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Discovery</a:t>
            </a:r>
            <a:endParaRPr lang="en-US" sz="2400" dirty="0"/>
          </a:p>
        </p:txBody>
      </p:sp>
      <p:sp>
        <p:nvSpPr>
          <p:cNvPr id="17" name="Text 14">
            <a:extLst>
              <a:ext uri="{FF2B5EF4-FFF2-40B4-BE49-F238E27FC236}">
                <a16:creationId xmlns:a16="http://schemas.microsoft.com/office/drawing/2014/main" id="{FB757E41-C466-C1C9-B6CB-3CA4E3FCA58B}"/>
              </a:ext>
            </a:extLst>
          </p:cNvPr>
          <p:cNvSpPr/>
          <p:nvPr/>
        </p:nvSpPr>
        <p:spPr>
          <a:xfrm>
            <a:off x="7242048" y="1545336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Agent connects to merchant MCP servers, discovers available services (catalog, checkout, payment)</a:t>
            </a:r>
            <a:endParaRPr lang="en-US" sz="1600" dirty="0"/>
          </a:p>
        </p:txBody>
      </p:sp>
      <p:sp>
        <p:nvSpPr>
          <p:cNvPr id="18" name="Text 15">
            <a:extLst>
              <a:ext uri="{FF2B5EF4-FFF2-40B4-BE49-F238E27FC236}">
                <a16:creationId xmlns:a16="http://schemas.microsoft.com/office/drawing/2014/main" id="{68191DD0-681E-E9F5-C969-CA2A67FDEE16}"/>
              </a:ext>
            </a:extLst>
          </p:cNvPr>
          <p:cNvSpPr/>
          <p:nvPr/>
        </p:nvSpPr>
        <p:spPr>
          <a:xfrm>
            <a:off x="7242048" y="2020824"/>
            <a:ext cx="4343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2: MCP Transport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9" name="Shape 16">
            <a:extLst>
              <a:ext uri="{FF2B5EF4-FFF2-40B4-BE49-F238E27FC236}">
                <a16:creationId xmlns:a16="http://schemas.microsoft.com/office/drawing/2014/main" id="{B1013F06-BA0E-8BFA-BE7F-694958DFA146}"/>
              </a:ext>
            </a:extLst>
          </p:cNvPr>
          <p:cNvSpPr/>
          <p:nvPr/>
        </p:nvSpPr>
        <p:spPr>
          <a:xfrm>
            <a:off x="457200" y="2423160"/>
            <a:ext cx="5394960" cy="1170432"/>
          </a:xfrm>
          <a:prstGeom prst="roundRect">
            <a:avLst>
              <a:gd name="adj" fmla="val 546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" name="Shape 17">
            <a:extLst>
              <a:ext uri="{FF2B5EF4-FFF2-40B4-BE49-F238E27FC236}">
                <a16:creationId xmlns:a16="http://schemas.microsoft.com/office/drawing/2014/main" id="{037672A4-B438-CE4C-D337-F742095E183D}"/>
              </a:ext>
            </a:extLst>
          </p:cNvPr>
          <p:cNvSpPr/>
          <p:nvPr/>
        </p:nvSpPr>
        <p:spPr>
          <a:xfrm>
            <a:off x="457200" y="2532888"/>
            <a:ext cx="82296" cy="950976"/>
          </a:xfrm>
          <a:prstGeom prst="rect">
            <a:avLst/>
          </a:prstGeom>
          <a:solidFill>
            <a:srgbClr val="EA580C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1" name="Shape 18">
            <a:extLst>
              <a:ext uri="{FF2B5EF4-FFF2-40B4-BE49-F238E27FC236}">
                <a16:creationId xmlns:a16="http://schemas.microsoft.com/office/drawing/2014/main" id="{6D76811A-3DB7-E87B-606E-75DEF72C971C}"/>
              </a:ext>
            </a:extLst>
          </p:cNvPr>
          <p:cNvSpPr/>
          <p:nvPr/>
        </p:nvSpPr>
        <p:spPr>
          <a:xfrm>
            <a:off x="685800" y="2624328"/>
            <a:ext cx="548640" cy="548640"/>
          </a:xfrm>
          <a:prstGeom prst="ellipse">
            <a:avLst/>
          </a:prstGeom>
          <a:solidFill>
            <a:srgbClr val="EA580C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2" name="Text 19">
            <a:extLst>
              <a:ext uri="{FF2B5EF4-FFF2-40B4-BE49-F238E27FC236}">
                <a16:creationId xmlns:a16="http://schemas.microsoft.com/office/drawing/2014/main" id="{13DE6B70-0EC5-4F15-5B67-BECCB9D32364}"/>
              </a:ext>
            </a:extLst>
          </p:cNvPr>
          <p:cNvSpPr/>
          <p:nvPr/>
        </p:nvSpPr>
        <p:spPr>
          <a:xfrm>
            <a:off x="685800" y="26243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23" name="Text 20">
            <a:extLst>
              <a:ext uri="{FF2B5EF4-FFF2-40B4-BE49-F238E27FC236}">
                <a16:creationId xmlns:a16="http://schemas.microsoft.com/office/drawing/2014/main" id="{77D52A34-1C75-0E8B-1AF0-FBA9472AEDD7}"/>
              </a:ext>
            </a:extLst>
          </p:cNvPr>
          <p:cNvSpPr/>
          <p:nvPr/>
        </p:nvSpPr>
        <p:spPr>
          <a:xfrm>
            <a:off x="1371600" y="2532888"/>
            <a:ext cx="4343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 Search</a:t>
            </a:r>
            <a:endParaRPr lang="en-US" sz="2400" dirty="0"/>
          </a:p>
        </p:txBody>
      </p:sp>
      <p:sp>
        <p:nvSpPr>
          <p:cNvPr id="24" name="Text 21">
            <a:extLst>
              <a:ext uri="{FF2B5EF4-FFF2-40B4-BE49-F238E27FC236}">
                <a16:creationId xmlns:a16="http://schemas.microsoft.com/office/drawing/2014/main" id="{592C72AA-77B3-D949-1485-5CF6A1004426}"/>
              </a:ext>
            </a:extLst>
          </p:cNvPr>
          <p:cNvSpPr/>
          <p:nvPr/>
        </p:nvSpPr>
        <p:spPr>
          <a:xfrm>
            <a:off x="1371600" y="2825496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Agent searches product catalog via UCP Discovery protocol running on MCP server</a:t>
            </a:r>
            <a:endParaRPr lang="en-US" sz="1600" dirty="0"/>
          </a:p>
        </p:txBody>
      </p:sp>
      <p:sp>
        <p:nvSpPr>
          <p:cNvPr id="25" name="Text 22">
            <a:extLst>
              <a:ext uri="{FF2B5EF4-FFF2-40B4-BE49-F238E27FC236}">
                <a16:creationId xmlns:a16="http://schemas.microsoft.com/office/drawing/2014/main" id="{B2AA4219-9CA2-C20F-AAFE-0A8CB6C0E5BE}"/>
              </a:ext>
            </a:extLst>
          </p:cNvPr>
          <p:cNvSpPr/>
          <p:nvPr/>
        </p:nvSpPr>
        <p:spPr>
          <a:xfrm>
            <a:off x="1371600" y="3300984"/>
            <a:ext cx="4343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2: MCP + Layer 3: UCP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26" name="Shape 23">
            <a:extLst>
              <a:ext uri="{FF2B5EF4-FFF2-40B4-BE49-F238E27FC236}">
                <a16:creationId xmlns:a16="http://schemas.microsoft.com/office/drawing/2014/main" id="{E2BD24E3-1A31-2B85-CE54-6FB860044D86}"/>
              </a:ext>
            </a:extLst>
          </p:cNvPr>
          <p:cNvSpPr/>
          <p:nvPr/>
        </p:nvSpPr>
        <p:spPr>
          <a:xfrm>
            <a:off x="6327648" y="2423160"/>
            <a:ext cx="5394960" cy="1170432"/>
          </a:xfrm>
          <a:prstGeom prst="roundRect">
            <a:avLst>
              <a:gd name="adj" fmla="val 546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7" name="Shape 24">
            <a:extLst>
              <a:ext uri="{FF2B5EF4-FFF2-40B4-BE49-F238E27FC236}">
                <a16:creationId xmlns:a16="http://schemas.microsoft.com/office/drawing/2014/main" id="{C11E726F-E718-71F3-E17E-55477F7A09EF}"/>
              </a:ext>
            </a:extLst>
          </p:cNvPr>
          <p:cNvSpPr/>
          <p:nvPr/>
        </p:nvSpPr>
        <p:spPr>
          <a:xfrm>
            <a:off x="6327648" y="2532888"/>
            <a:ext cx="82296" cy="950976"/>
          </a:xfrm>
          <a:prstGeom prst="rect">
            <a:avLst/>
          </a:prstGeom>
          <a:solidFill>
            <a:srgbClr val="EA580C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8" name="Shape 25">
            <a:extLst>
              <a:ext uri="{FF2B5EF4-FFF2-40B4-BE49-F238E27FC236}">
                <a16:creationId xmlns:a16="http://schemas.microsoft.com/office/drawing/2014/main" id="{224E9FB9-D054-5B74-A489-D4D4597E161D}"/>
              </a:ext>
            </a:extLst>
          </p:cNvPr>
          <p:cNvSpPr/>
          <p:nvPr/>
        </p:nvSpPr>
        <p:spPr>
          <a:xfrm>
            <a:off x="6556248" y="2624328"/>
            <a:ext cx="548640" cy="548640"/>
          </a:xfrm>
          <a:prstGeom prst="ellipse">
            <a:avLst/>
          </a:prstGeom>
          <a:solidFill>
            <a:srgbClr val="EA580C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9" name="Text 26">
            <a:extLst>
              <a:ext uri="{FF2B5EF4-FFF2-40B4-BE49-F238E27FC236}">
                <a16:creationId xmlns:a16="http://schemas.microsoft.com/office/drawing/2014/main" id="{0983642C-41F7-FC6A-C9FC-0118754A1E46}"/>
              </a:ext>
            </a:extLst>
          </p:cNvPr>
          <p:cNvSpPr/>
          <p:nvPr/>
        </p:nvSpPr>
        <p:spPr>
          <a:xfrm>
            <a:off x="6556248" y="26243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000" dirty="0"/>
          </a:p>
        </p:txBody>
      </p:sp>
      <p:sp>
        <p:nvSpPr>
          <p:cNvPr id="30" name="Text 27">
            <a:extLst>
              <a:ext uri="{FF2B5EF4-FFF2-40B4-BE49-F238E27FC236}">
                <a16:creationId xmlns:a16="http://schemas.microsoft.com/office/drawing/2014/main" id="{810105E2-23DD-9B01-7340-5B33B92C16F4}"/>
              </a:ext>
            </a:extLst>
          </p:cNvPr>
          <p:cNvSpPr/>
          <p:nvPr/>
        </p:nvSpPr>
        <p:spPr>
          <a:xfrm>
            <a:off x="7242048" y="2532888"/>
            <a:ext cx="4343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Negotiation</a:t>
            </a:r>
            <a:endParaRPr lang="en-US" sz="2400" dirty="0"/>
          </a:p>
        </p:txBody>
      </p:sp>
      <p:sp>
        <p:nvSpPr>
          <p:cNvPr id="31" name="Text 28">
            <a:extLst>
              <a:ext uri="{FF2B5EF4-FFF2-40B4-BE49-F238E27FC236}">
                <a16:creationId xmlns:a16="http://schemas.microsoft.com/office/drawing/2014/main" id="{6AFB8ED2-9901-1E87-B8AB-8CA76DA751F5}"/>
              </a:ext>
            </a:extLst>
          </p:cNvPr>
          <p:cNvSpPr/>
          <p:nvPr/>
        </p:nvSpPr>
        <p:spPr>
          <a:xfrm>
            <a:off x="7242048" y="2825496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Agent &amp; merchant compute capability intersection: payment methods, shipping options, discounts</a:t>
            </a:r>
            <a:endParaRPr lang="en-US" sz="1600" dirty="0"/>
          </a:p>
        </p:txBody>
      </p:sp>
      <p:sp>
        <p:nvSpPr>
          <p:cNvPr id="32" name="Text 29">
            <a:extLst>
              <a:ext uri="{FF2B5EF4-FFF2-40B4-BE49-F238E27FC236}">
                <a16:creationId xmlns:a16="http://schemas.microsoft.com/office/drawing/2014/main" id="{026871B8-9C44-7619-EFF0-37104E76855F}"/>
              </a:ext>
            </a:extLst>
          </p:cNvPr>
          <p:cNvSpPr/>
          <p:nvPr/>
        </p:nvSpPr>
        <p:spPr>
          <a:xfrm>
            <a:off x="7242048" y="3300984"/>
            <a:ext cx="4343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3: UCP Negotiation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33" name="Shape 30">
            <a:extLst>
              <a:ext uri="{FF2B5EF4-FFF2-40B4-BE49-F238E27FC236}">
                <a16:creationId xmlns:a16="http://schemas.microsoft.com/office/drawing/2014/main" id="{5007D5D0-A686-4A04-E29E-FDBF37CCBF07}"/>
              </a:ext>
            </a:extLst>
          </p:cNvPr>
          <p:cNvSpPr/>
          <p:nvPr/>
        </p:nvSpPr>
        <p:spPr>
          <a:xfrm>
            <a:off x="457200" y="3703320"/>
            <a:ext cx="5394960" cy="1170432"/>
          </a:xfrm>
          <a:prstGeom prst="roundRect">
            <a:avLst>
              <a:gd name="adj" fmla="val 546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4" name="Shape 31">
            <a:extLst>
              <a:ext uri="{FF2B5EF4-FFF2-40B4-BE49-F238E27FC236}">
                <a16:creationId xmlns:a16="http://schemas.microsoft.com/office/drawing/2014/main" id="{A57E16E7-48B8-DED2-03C4-A9810696B755}"/>
              </a:ext>
            </a:extLst>
          </p:cNvPr>
          <p:cNvSpPr/>
          <p:nvPr/>
        </p:nvSpPr>
        <p:spPr>
          <a:xfrm>
            <a:off x="457200" y="3813048"/>
            <a:ext cx="82296" cy="950976"/>
          </a:xfrm>
          <a:prstGeom prst="rect">
            <a:avLst/>
          </a:prstGeom>
          <a:solidFill>
            <a:srgbClr val="EA580C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5" name="Shape 32">
            <a:extLst>
              <a:ext uri="{FF2B5EF4-FFF2-40B4-BE49-F238E27FC236}">
                <a16:creationId xmlns:a16="http://schemas.microsoft.com/office/drawing/2014/main" id="{AC69275A-8CF2-1325-30A2-7951057D0998}"/>
              </a:ext>
            </a:extLst>
          </p:cNvPr>
          <p:cNvSpPr/>
          <p:nvPr/>
        </p:nvSpPr>
        <p:spPr>
          <a:xfrm>
            <a:off x="685800" y="3904488"/>
            <a:ext cx="548640" cy="548640"/>
          </a:xfrm>
          <a:prstGeom prst="ellipse">
            <a:avLst/>
          </a:prstGeom>
          <a:solidFill>
            <a:srgbClr val="EA580C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6" name="Text 33">
            <a:extLst>
              <a:ext uri="{FF2B5EF4-FFF2-40B4-BE49-F238E27FC236}">
                <a16:creationId xmlns:a16="http://schemas.microsoft.com/office/drawing/2014/main" id="{E6F799FF-EAFA-828B-1A6F-CED94082E67B}"/>
              </a:ext>
            </a:extLst>
          </p:cNvPr>
          <p:cNvSpPr/>
          <p:nvPr/>
        </p:nvSpPr>
        <p:spPr>
          <a:xfrm>
            <a:off x="685800" y="390448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2000" dirty="0"/>
          </a:p>
        </p:txBody>
      </p:sp>
      <p:sp>
        <p:nvSpPr>
          <p:cNvPr id="37" name="Text 34">
            <a:extLst>
              <a:ext uri="{FF2B5EF4-FFF2-40B4-BE49-F238E27FC236}">
                <a16:creationId xmlns:a16="http://schemas.microsoft.com/office/drawing/2014/main" id="{E7633F59-E48B-62B5-B333-58343CFF8CA6}"/>
              </a:ext>
            </a:extLst>
          </p:cNvPr>
          <p:cNvSpPr/>
          <p:nvPr/>
        </p:nvSpPr>
        <p:spPr>
          <a:xfrm>
            <a:off x="1371600" y="3813048"/>
            <a:ext cx="4343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Checkout Initiation</a:t>
            </a:r>
            <a:endParaRPr lang="en-US" sz="2400" dirty="0"/>
          </a:p>
        </p:txBody>
      </p:sp>
      <p:sp>
        <p:nvSpPr>
          <p:cNvPr id="38" name="Text 35">
            <a:extLst>
              <a:ext uri="{FF2B5EF4-FFF2-40B4-BE49-F238E27FC236}">
                <a16:creationId xmlns:a16="http://schemas.microsoft.com/office/drawing/2014/main" id="{5D1C4969-89F0-569F-B311-D0008B235C85}"/>
              </a:ext>
            </a:extLst>
          </p:cNvPr>
          <p:cNvSpPr/>
          <p:nvPr/>
        </p:nvSpPr>
        <p:spPr>
          <a:xfrm>
            <a:off x="1371600" y="4105656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Agent calls UCP Checkout API (single call includes taxes, shipping, discounts, payment)</a:t>
            </a:r>
            <a:endParaRPr lang="en-US" sz="1600" dirty="0"/>
          </a:p>
        </p:txBody>
      </p:sp>
      <p:sp>
        <p:nvSpPr>
          <p:cNvPr id="39" name="Text 36">
            <a:extLst>
              <a:ext uri="{FF2B5EF4-FFF2-40B4-BE49-F238E27FC236}">
                <a16:creationId xmlns:a16="http://schemas.microsoft.com/office/drawing/2014/main" id="{66BD31B5-FA2F-0000-2B67-B1BA5DBC8205}"/>
              </a:ext>
            </a:extLst>
          </p:cNvPr>
          <p:cNvSpPr/>
          <p:nvPr/>
        </p:nvSpPr>
        <p:spPr>
          <a:xfrm>
            <a:off x="1371600" y="4581144"/>
            <a:ext cx="4343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2: MCP + Layer 3: UCP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40" name="Shape 37">
            <a:extLst>
              <a:ext uri="{FF2B5EF4-FFF2-40B4-BE49-F238E27FC236}">
                <a16:creationId xmlns:a16="http://schemas.microsoft.com/office/drawing/2014/main" id="{81ED042B-BA77-39FF-D8FB-F947A1444483}"/>
              </a:ext>
            </a:extLst>
          </p:cNvPr>
          <p:cNvSpPr/>
          <p:nvPr/>
        </p:nvSpPr>
        <p:spPr>
          <a:xfrm>
            <a:off x="6327648" y="3703320"/>
            <a:ext cx="5394960" cy="1170432"/>
          </a:xfrm>
          <a:prstGeom prst="roundRect">
            <a:avLst>
              <a:gd name="adj" fmla="val 546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1" name="Shape 38">
            <a:extLst>
              <a:ext uri="{FF2B5EF4-FFF2-40B4-BE49-F238E27FC236}">
                <a16:creationId xmlns:a16="http://schemas.microsoft.com/office/drawing/2014/main" id="{EEF66F34-CC10-0862-3353-3D66AA475AEB}"/>
              </a:ext>
            </a:extLst>
          </p:cNvPr>
          <p:cNvSpPr/>
          <p:nvPr/>
        </p:nvSpPr>
        <p:spPr>
          <a:xfrm>
            <a:off x="6327648" y="3813048"/>
            <a:ext cx="82296" cy="950976"/>
          </a:xfrm>
          <a:prstGeom prst="rect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42" name="Shape 39">
            <a:extLst>
              <a:ext uri="{FF2B5EF4-FFF2-40B4-BE49-F238E27FC236}">
                <a16:creationId xmlns:a16="http://schemas.microsoft.com/office/drawing/2014/main" id="{56BA1708-1FE1-6477-325A-4105F3ACCC3F}"/>
              </a:ext>
            </a:extLst>
          </p:cNvPr>
          <p:cNvSpPr/>
          <p:nvPr/>
        </p:nvSpPr>
        <p:spPr>
          <a:xfrm>
            <a:off x="6556248" y="3904488"/>
            <a:ext cx="548640" cy="548640"/>
          </a:xfrm>
          <a:prstGeom prst="ellipse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43" name="Text 40">
            <a:extLst>
              <a:ext uri="{FF2B5EF4-FFF2-40B4-BE49-F238E27FC236}">
                <a16:creationId xmlns:a16="http://schemas.microsoft.com/office/drawing/2014/main" id="{2BF548B7-0443-0377-3760-3EE2766C8D90}"/>
              </a:ext>
            </a:extLst>
          </p:cNvPr>
          <p:cNvSpPr/>
          <p:nvPr/>
        </p:nvSpPr>
        <p:spPr>
          <a:xfrm>
            <a:off x="6556248" y="390448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2000" dirty="0"/>
          </a:p>
        </p:txBody>
      </p:sp>
      <p:sp>
        <p:nvSpPr>
          <p:cNvPr id="44" name="Text 41">
            <a:extLst>
              <a:ext uri="{FF2B5EF4-FFF2-40B4-BE49-F238E27FC236}">
                <a16:creationId xmlns:a16="http://schemas.microsoft.com/office/drawing/2014/main" id="{50A84D80-B808-5659-B4D8-60E1B83ADBD2}"/>
              </a:ext>
            </a:extLst>
          </p:cNvPr>
          <p:cNvSpPr/>
          <p:nvPr/>
        </p:nvSpPr>
        <p:spPr>
          <a:xfrm>
            <a:off x="7242048" y="3813048"/>
            <a:ext cx="4343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Payment Authorization</a:t>
            </a:r>
            <a:endParaRPr lang="en-US" sz="2400" dirty="0"/>
          </a:p>
        </p:txBody>
      </p:sp>
      <p:sp>
        <p:nvSpPr>
          <p:cNvPr id="45" name="Text 42">
            <a:extLst>
              <a:ext uri="{FF2B5EF4-FFF2-40B4-BE49-F238E27FC236}">
                <a16:creationId xmlns:a16="http://schemas.microsoft.com/office/drawing/2014/main" id="{BE3C81E6-D5B5-BC68-035F-6ACD0D8D3A90}"/>
              </a:ext>
            </a:extLst>
          </p:cNvPr>
          <p:cNvSpPr/>
          <p:nvPr/>
        </p:nvSpPr>
        <p:spPr>
          <a:xfrm>
            <a:off x="7242048" y="4105656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AP2 creates cryptographic CheckoutMandate + PaymentMandate with proof of user intent</a:t>
            </a:r>
            <a:endParaRPr lang="en-US" sz="1600" dirty="0"/>
          </a:p>
        </p:txBody>
      </p:sp>
      <p:sp>
        <p:nvSpPr>
          <p:cNvPr id="46" name="Text 43">
            <a:extLst>
              <a:ext uri="{FF2B5EF4-FFF2-40B4-BE49-F238E27FC236}">
                <a16:creationId xmlns:a16="http://schemas.microsoft.com/office/drawing/2014/main" id="{755CF859-CC83-092C-F7A3-E97039C7938B}"/>
              </a:ext>
            </a:extLst>
          </p:cNvPr>
          <p:cNvSpPr/>
          <p:nvPr/>
        </p:nvSpPr>
        <p:spPr>
          <a:xfrm>
            <a:off x="7242048" y="4581144"/>
            <a:ext cx="4343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4: AP2 Protocol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47" name="Shape 44">
            <a:extLst>
              <a:ext uri="{FF2B5EF4-FFF2-40B4-BE49-F238E27FC236}">
                <a16:creationId xmlns:a16="http://schemas.microsoft.com/office/drawing/2014/main" id="{7107C82D-F3F9-DDA6-DF7F-3A286FF5B907}"/>
              </a:ext>
            </a:extLst>
          </p:cNvPr>
          <p:cNvSpPr/>
          <p:nvPr/>
        </p:nvSpPr>
        <p:spPr>
          <a:xfrm>
            <a:off x="457200" y="4983480"/>
            <a:ext cx="5394960" cy="1170432"/>
          </a:xfrm>
          <a:prstGeom prst="roundRect">
            <a:avLst>
              <a:gd name="adj" fmla="val 546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8" name="Shape 45">
            <a:extLst>
              <a:ext uri="{FF2B5EF4-FFF2-40B4-BE49-F238E27FC236}">
                <a16:creationId xmlns:a16="http://schemas.microsoft.com/office/drawing/2014/main" id="{746DE33A-8D0C-A58E-CAAD-58B42808676A}"/>
              </a:ext>
            </a:extLst>
          </p:cNvPr>
          <p:cNvSpPr/>
          <p:nvPr/>
        </p:nvSpPr>
        <p:spPr>
          <a:xfrm>
            <a:off x="457200" y="5093208"/>
            <a:ext cx="82296" cy="950976"/>
          </a:xfrm>
          <a:prstGeom prst="rect">
            <a:avLst/>
          </a:prstGeom>
          <a:solidFill>
            <a:srgbClr val="D97706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49" name="Shape 46">
            <a:extLst>
              <a:ext uri="{FF2B5EF4-FFF2-40B4-BE49-F238E27FC236}">
                <a16:creationId xmlns:a16="http://schemas.microsoft.com/office/drawing/2014/main" id="{D9B8AAA7-BFFD-484B-23C0-9775B309584A}"/>
              </a:ext>
            </a:extLst>
          </p:cNvPr>
          <p:cNvSpPr/>
          <p:nvPr/>
        </p:nvSpPr>
        <p:spPr>
          <a:xfrm>
            <a:off x="685800" y="5184648"/>
            <a:ext cx="548640" cy="548640"/>
          </a:xfrm>
          <a:prstGeom prst="ellipse">
            <a:avLst/>
          </a:prstGeom>
          <a:solidFill>
            <a:srgbClr val="D97706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50" name="Text 47">
            <a:extLst>
              <a:ext uri="{FF2B5EF4-FFF2-40B4-BE49-F238E27FC236}">
                <a16:creationId xmlns:a16="http://schemas.microsoft.com/office/drawing/2014/main" id="{25C73092-A8AE-EBF8-23A7-9C68D20008C1}"/>
              </a:ext>
            </a:extLst>
          </p:cNvPr>
          <p:cNvSpPr/>
          <p:nvPr/>
        </p:nvSpPr>
        <p:spPr>
          <a:xfrm>
            <a:off x="685800" y="518464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2000" dirty="0"/>
          </a:p>
        </p:txBody>
      </p:sp>
      <p:sp>
        <p:nvSpPr>
          <p:cNvPr id="51" name="Text 48">
            <a:extLst>
              <a:ext uri="{FF2B5EF4-FFF2-40B4-BE49-F238E27FC236}">
                <a16:creationId xmlns:a16="http://schemas.microsoft.com/office/drawing/2014/main" id="{C01E016F-FF1B-E361-9B0B-CACA71B97DC2}"/>
              </a:ext>
            </a:extLst>
          </p:cNvPr>
          <p:cNvSpPr/>
          <p:nvPr/>
        </p:nvSpPr>
        <p:spPr>
          <a:xfrm>
            <a:off x="1371600" y="5093208"/>
            <a:ext cx="4343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Payment Processing</a:t>
            </a:r>
            <a:endParaRPr lang="en-US" sz="2400" dirty="0"/>
          </a:p>
        </p:txBody>
      </p:sp>
      <p:sp>
        <p:nvSpPr>
          <p:cNvPr id="52" name="Text 49">
            <a:extLst>
              <a:ext uri="{FF2B5EF4-FFF2-40B4-BE49-F238E27FC236}">
                <a16:creationId xmlns:a16="http://schemas.microsoft.com/office/drawing/2014/main" id="{BEC74783-20CD-89B8-6D6F-69F236154940}"/>
              </a:ext>
            </a:extLst>
          </p:cNvPr>
          <p:cNvSpPr/>
          <p:nvPr/>
        </p:nvSpPr>
        <p:spPr>
          <a:xfrm>
            <a:off x="1371600" y="5385816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Mastercard or Visa layer processes: generates token, verifies agent, executes payment via PSP</a:t>
            </a:r>
            <a:endParaRPr lang="en-US" sz="1600" dirty="0"/>
          </a:p>
        </p:txBody>
      </p:sp>
      <p:sp>
        <p:nvSpPr>
          <p:cNvPr id="53" name="Text 50">
            <a:extLst>
              <a:ext uri="{FF2B5EF4-FFF2-40B4-BE49-F238E27FC236}">
                <a16:creationId xmlns:a16="http://schemas.microsoft.com/office/drawing/2014/main" id="{644E44DC-55F1-A8EE-3A77-31503C73AA65}"/>
              </a:ext>
            </a:extLst>
          </p:cNvPr>
          <p:cNvSpPr/>
          <p:nvPr/>
        </p:nvSpPr>
        <p:spPr>
          <a:xfrm>
            <a:off x="1371600" y="5861304"/>
            <a:ext cx="4343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5: Agent Pay or Intelligent Commerce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54" name="Shape 51">
            <a:extLst>
              <a:ext uri="{FF2B5EF4-FFF2-40B4-BE49-F238E27FC236}">
                <a16:creationId xmlns:a16="http://schemas.microsoft.com/office/drawing/2014/main" id="{554170B1-46DB-B638-6DCA-38EC41BBCADC}"/>
              </a:ext>
            </a:extLst>
          </p:cNvPr>
          <p:cNvSpPr/>
          <p:nvPr/>
        </p:nvSpPr>
        <p:spPr>
          <a:xfrm>
            <a:off x="6327648" y="4983480"/>
            <a:ext cx="5394960" cy="1170432"/>
          </a:xfrm>
          <a:prstGeom prst="roundRect">
            <a:avLst>
              <a:gd name="adj" fmla="val 546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 dirty="0"/>
          </a:p>
        </p:txBody>
      </p:sp>
      <p:sp>
        <p:nvSpPr>
          <p:cNvPr id="55" name="Shape 52">
            <a:extLst>
              <a:ext uri="{FF2B5EF4-FFF2-40B4-BE49-F238E27FC236}">
                <a16:creationId xmlns:a16="http://schemas.microsoft.com/office/drawing/2014/main" id="{4C454E8A-6F10-B062-24C0-8532E1327D4B}"/>
              </a:ext>
            </a:extLst>
          </p:cNvPr>
          <p:cNvSpPr/>
          <p:nvPr/>
        </p:nvSpPr>
        <p:spPr>
          <a:xfrm>
            <a:off x="6327648" y="5093208"/>
            <a:ext cx="82296" cy="950976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56" name="Shape 53">
            <a:extLst>
              <a:ext uri="{FF2B5EF4-FFF2-40B4-BE49-F238E27FC236}">
                <a16:creationId xmlns:a16="http://schemas.microsoft.com/office/drawing/2014/main" id="{3FB5E771-496C-27B6-DD69-94D45F26C6C3}"/>
              </a:ext>
            </a:extLst>
          </p:cNvPr>
          <p:cNvSpPr/>
          <p:nvPr/>
        </p:nvSpPr>
        <p:spPr>
          <a:xfrm>
            <a:off x="6556248" y="5184648"/>
            <a:ext cx="548640" cy="54864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57" name="Text 54">
            <a:extLst>
              <a:ext uri="{FF2B5EF4-FFF2-40B4-BE49-F238E27FC236}">
                <a16:creationId xmlns:a16="http://schemas.microsoft.com/office/drawing/2014/main" id="{2448DD81-2550-8E6E-53A5-590C8FE8C6A6}"/>
              </a:ext>
            </a:extLst>
          </p:cNvPr>
          <p:cNvSpPr/>
          <p:nvPr/>
        </p:nvSpPr>
        <p:spPr>
          <a:xfrm>
            <a:off x="6556248" y="518464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2000" dirty="0"/>
          </a:p>
        </p:txBody>
      </p:sp>
      <p:sp>
        <p:nvSpPr>
          <p:cNvPr id="58" name="Text 55">
            <a:extLst>
              <a:ext uri="{FF2B5EF4-FFF2-40B4-BE49-F238E27FC236}">
                <a16:creationId xmlns:a16="http://schemas.microsoft.com/office/drawing/2014/main" id="{B6A4C72B-6B03-114E-7130-3BCF76675192}"/>
              </a:ext>
            </a:extLst>
          </p:cNvPr>
          <p:cNvSpPr/>
          <p:nvPr/>
        </p:nvSpPr>
        <p:spPr>
          <a:xfrm>
            <a:off x="7242048" y="5093208"/>
            <a:ext cx="4343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Settlement &amp; Fulfillment</a:t>
            </a:r>
            <a:endParaRPr lang="en-US" sz="2400" dirty="0"/>
          </a:p>
        </p:txBody>
      </p:sp>
      <p:sp>
        <p:nvSpPr>
          <p:cNvPr id="59" name="Text 56">
            <a:extLst>
              <a:ext uri="{FF2B5EF4-FFF2-40B4-BE49-F238E27FC236}">
                <a16:creationId xmlns:a16="http://schemas.microsoft.com/office/drawing/2014/main" id="{5BE1AFC5-B23C-2456-FE92-A5EF5C9DF61E}"/>
              </a:ext>
            </a:extLst>
          </p:cNvPr>
          <p:cNvSpPr/>
          <p:nvPr/>
        </p:nvSpPr>
        <p:spPr>
          <a:xfrm>
            <a:off x="7242048" y="5385816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Order confirmed, network settles transaction, fulfillment initiated, tracking info returned via MCP</a:t>
            </a:r>
            <a:endParaRPr lang="en-US" sz="1600" dirty="0"/>
          </a:p>
        </p:txBody>
      </p:sp>
      <p:sp>
        <p:nvSpPr>
          <p:cNvPr id="60" name="Text 57">
            <a:extLst>
              <a:ext uri="{FF2B5EF4-FFF2-40B4-BE49-F238E27FC236}">
                <a16:creationId xmlns:a16="http://schemas.microsoft.com/office/drawing/2014/main" id="{CDF63309-17BB-3A2C-CFAB-9335EB366828}"/>
              </a:ext>
            </a:extLst>
          </p:cNvPr>
          <p:cNvSpPr/>
          <p:nvPr/>
        </p:nvSpPr>
        <p:spPr>
          <a:xfrm>
            <a:off x="7242048" y="5861304"/>
            <a:ext cx="4343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6: Settlement + MCP Callback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61" name="Shape 58">
            <a:extLst>
              <a:ext uri="{FF2B5EF4-FFF2-40B4-BE49-F238E27FC236}">
                <a16:creationId xmlns:a16="http://schemas.microsoft.com/office/drawing/2014/main" id="{0D0CD58F-33F4-9BF0-D772-A507047CB1B2}"/>
              </a:ext>
            </a:extLst>
          </p:cNvPr>
          <p:cNvSpPr/>
          <p:nvPr/>
        </p:nvSpPr>
        <p:spPr>
          <a:xfrm>
            <a:off x="457200" y="6473952"/>
            <a:ext cx="11274552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2" name="Text 59">
            <a:extLst>
              <a:ext uri="{FF2B5EF4-FFF2-40B4-BE49-F238E27FC236}">
                <a16:creationId xmlns:a16="http://schemas.microsoft.com/office/drawing/2014/main" id="{534FA58A-45A9-5F54-699D-86616EE0E073}"/>
              </a:ext>
            </a:extLst>
          </p:cNvPr>
          <p:cNvSpPr/>
          <p:nvPr/>
        </p:nvSpPr>
        <p:spPr>
          <a:xfrm>
            <a:off x="457200" y="65105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Retailpayment.io</a:t>
            </a:r>
            <a:endParaRPr lang="en-US" sz="1000" dirty="0"/>
          </a:p>
        </p:txBody>
      </p:sp>
      <p:sp>
        <p:nvSpPr>
          <p:cNvPr id="63" name="Text 60">
            <a:extLst>
              <a:ext uri="{FF2B5EF4-FFF2-40B4-BE49-F238E27FC236}">
                <a16:creationId xmlns:a16="http://schemas.microsoft.com/office/drawing/2014/main" id="{E32A724E-A921-7897-AAF9-29635B5EFDA1}"/>
              </a:ext>
            </a:extLst>
          </p:cNvPr>
          <p:cNvSpPr/>
          <p:nvPr/>
        </p:nvSpPr>
        <p:spPr>
          <a:xfrm>
            <a:off x="10817352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9414324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84048"/>
            <a:ext cx="502920" cy="5029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de-DE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504" y="512064"/>
            <a:ext cx="228600" cy="2286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97280" y="365760"/>
            <a:ext cx="10607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Real-World Deployment by Merchants </a:t>
            </a:r>
            <a:endParaRPr lang="en-US" sz="4000" dirty="0"/>
          </a:p>
        </p:txBody>
      </p:sp>
      <p:sp>
        <p:nvSpPr>
          <p:cNvPr id="12" name="Shape 8"/>
          <p:cNvSpPr/>
          <p:nvPr/>
        </p:nvSpPr>
        <p:spPr>
          <a:xfrm>
            <a:off x="1113863" y="1234440"/>
            <a:ext cx="9606263" cy="4983480"/>
          </a:xfrm>
          <a:prstGeom prst="roundRect">
            <a:avLst>
              <a:gd name="adj" fmla="val 146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 dirty="0"/>
          </a:p>
        </p:txBody>
      </p:sp>
      <p:sp>
        <p:nvSpPr>
          <p:cNvPr id="13" name="Shape 9"/>
          <p:cNvSpPr/>
          <p:nvPr/>
        </p:nvSpPr>
        <p:spPr>
          <a:xfrm>
            <a:off x="1113864" y="1371600"/>
            <a:ext cx="91440" cy="4709160"/>
          </a:xfrm>
          <a:prstGeom prst="rect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4" name="Shape 10"/>
          <p:cNvSpPr/>
          <p:nvPr/>
        </p:nvSpPr>
        <p:spPr>
          <a:xfrm>
            <a:off x="1388184" y="1490472"/>
            <a:ext cx="548640" cy="548640"/>
          </a:xfrm>
          <a:prstGeom prst="ellipse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de-DE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5344" y="1627632"/>
            <a:ext cx="274320" cy="27432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2073983" y="1371600"/>
            <a:ext cx="788290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be Agentic Commerce Ready (2026)</a:t>
            </a:r>
            <a:endParaRPr lang="en-US" sz="3200" dirty="0"/>
          </a:p>
        </p:txBody>
      </p:sp>
      <p:sp>
        <p:nvSpPr>
          <p:cNvPr id="17" name="Text 12"/>
          <p:cNvSpPr/>
          <p:nvPr/>
        </p:nvSpPr>
        <p:spPr>
          <a:xfrm>
            <a:off x="1433903" y="2299716"/>
            <a:ext cx="954587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a major retailer implements this for being Agentic Commerce Ready:</a:t>
            </a:r>
            <a:endParaRPr lang="en-US" sz="2400" dirty="0"/>
          </a:p>
        </p:txBody>
      </p:sp>
      <p:sp>
        <p:nvSpPr>
          <p:cNvPr id="18" name="Text 13"/>
          <p:cNvSpPr/>
          <p:nvPr/>
        </p:nvSpPr>
        <p:spPr>
          <a:xfrm>
            <a:off x="1433904" y="2967228"/>
            <a:ext cx="9286222" cy="23754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MCP server </a:t>
            </a:r>
          </a:p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Exposing UCP catalog &amp; checkout APIs</a:t>
            </a:r>
            <a:endParaRPr lang="en-US" sz="2400" dirty="0"/>
          </a:p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AP2 mandate generation in checkout response</a:t>
            </a:r>
            <a:endParaRPr lang="en-US" sz="2400" dirty="0"/>
          </a:p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 BOTH Mastercard Agent Pay AND Visa Intelligent Commerce</a:t>
            </a:r>
            <a:endParaRPr lang="en-US" sz="2400" dirty="0"/>
          </a:p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UCP for Google Search / Gemini AND ACP for ChatGPT</a:t>
            </a:r>
            <a:endParaRPr lang="en-US" sz="2400" dirty="0"/>
          </a:p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Merchants should choose payment path based on transaction risk</a:t>
            </a:r>
            <a:endParaRPr lang="en-US" sz="2400" dirty="0"/>
          </a:p>
        </p:txBody>
      </p:sp>
      <p:sp>
        <p:nvSpPr>
          <p:cNvPr id="19" name="Shape 14"/>
          <p:cNvSpPr/>
          <p:nvPr/>
        </p:nvSpPr>
        <p:spPr>
          <a:xfrm>
            <a:off x="278195" y="6473952"/>
            <a:ext cx="11274552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" name="Text 16"/>
          <p:cNvSpPr/>
          <p:nvPr/>
        </p:nvSpPr>
        <p:spPr>
          <a:xfrm>
            <a:off x="5777304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50F80B-13D1-CD7D-1305-40803D9C63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16">
            <a:extLst>
              <a:ext uri="{FF2B5EF4-FFF2-40B4-BE49-F238E27FC236}">
                <a16:creationId xmlns:a16="http://schemas.microsoft.com/office/drawing/2014/main" id="{50CFE660-4180-6635-0BB1-108ADA56C661}"/>
              </a:ext>
            </a:extLst>
          </p:cNvPr>
          <p:cNvSpPr/>
          <p:nvPr/>
        </p:nvSpPr>
        <p:spPr>
          <a:xfrm>
            <a:off x="457200" y="65105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Retailpayment.io</a:t>
            </a:r>
            <a:endParaRPr lang="en-US" sz="1000" dirty="0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573EAF7B-9CA7-E431-BD3A-A6B8F8B9DDD1}"/>
              </a:ext>
            </a:extLst>
          </p:cNvPr>
          <p:cNvSpPr/>
          <p:nvPr/>
        </p:nvSpPr>
        <p:spPr>
          <a:xfrm>
            <a:off x="10817352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6331F40-CE5C-F3DA-AB61-2385A801FA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1823"/>
            <a:ext cx="12192000" cy="6514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057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9E2203-6361-807B-4F5B-865C297F3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>
            <a:extLst>
              <a:ext uri="{FF2B5EF4-FFF2-40B4-BE49-F238E27FC236}">
                <a16:creationId xmlns:a16="http://schemas.microsoft.com/office/drawing/2014/main" id="{E4604456-86A1-CAC0-BFC2-CAC63EE147C1}"/>
              </a:ext>
            </a:extLst>
          </p:cNvPr>
          <p:cNvSpPr/>
          <p:nvPr/>
        </p:nvSpPr>
        <p:spPr>
          <a:xfrm>
            <a:off x="7269480" y="141732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1  ·  User &amp; Application</a:t>
            </a:r>
            <a:endParaRPr lang="en-US" sz="13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550677FB-2D80-0CFD-1F46-499060C35EC2}"/>
              </a:ext>
            </a:extLst>
          </p:cNvPr>
          <p:cNvSpPr/>
          <p:nvPr/>
        </p:nvSpPr>
        <p:spPr>
          <a:xfrm>
            <a:off x="7269480" y="214884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2  ·  MCP Transport</a:t>
            </a:r>
            <a:endParaRPr lang="en-US" sz="13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9D486441-91EF-B26B-3643-9744B5B801BB}"/>
              </a:ext>
            </a:extLst>
          </p:cNvPr>
          <p:cNvSpPr/>
          <p:nvPr/>
        </p:nvSpPr>
        <p:spPr>
          <a:xfrm>
            <a:off x="7269480" y="288036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3  ·  Commerce Protocol</a:t>
            </a:r>
            <a:endParaRPr lang="en-US" sz="1300" dirty="0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896AF223-B675-51A2-9124-7291A5D34537}"/>
              </a:ext>
            </a:extLst>
          </p:cNvPr>
          <p:cNvSpPr/>
          <p:nvPr/>
        </p:nvSpPr>
        <p:spPr>
          <a:xfrm>
            <a:off x="731520" y="350774"/>
            <a:ext cx="11165840" cy="12362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kern="0" spc="200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COMMERCE  ·  </a:t>
            </a:r>
            <a:r>
              <a:rPr lang="de-DE" sz="2400" b="1" kern="0" spc="200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Insights, Simply Explained, Easy to Grasp</a:t>
            </a:r>
            <a:r>
              <a:rPr lang="en-US" sz="2400" b="1" kern="0" spc="200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83B84D53-BAFA-D131-ED93-E0297A203B0C}"/>
              </a:ext>
            </a:extLst>
          </p:cNvPr>
          <p:cNvSpPr/>
          <p:nvPr/>
        </p:nvSpPr>
        <p:spPr>
          <a:xfrm>
            <a:off x="716280" y="870712"/>
            <a:ext cx="108762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8000"/>
              </a:lnSpc>
              <a:buNone/>
            </a:pPr>
            <a:r>
              <a:rPr lang="en-US" sz="4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Complete 6-Layer Protocol Stack</a:t>
            </a:r>
            <a:endParaRPr lang="en-US" sz="4200" dirty="0"/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57CA4A44-B960-BA37-A842-CFE5FD5B89B5}"/>
              </a:ext>
            </a:extLst>
          </p:cNvPr>
          <p:cNvSpPr/>
          <p:nvPr/>
        </p:nvSpPr>
        <p:spPr>
          <a:xfrm>
            <a:off x="777240" y="3277616"/>
            <a:ext cx="8524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Everything Works Together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7" name="Shape 15">
            <a:extLst>
              <a:ext uri="{FF2B5EF4-FFF2-40B4-BE49-F238E27FC236}">
                <a16:creationId xmlns:a16="http://schemas.microsoft.com/office/drawing/2014/main" id="{CED8A2C0-AC18-0207-E2A0-755BF3C594C1}"/>
              </a:ext>
            </a:extLst>
          </p:cNvPr>
          <p:cNvSpPr/>
          <p:nvPr/>
        </p:nvSpPr>
        <p:spPr>
          <a:xfrm>
            <a:off x="457200" y="6473952"/>
            <a:ext cx="11274552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5C3E0A30-8CBC-46A5-6803-D773B5FE713B}"/>
              </a:ext>
            </a:extLst>
          </p:cNvPr>
          <p:cNvSpPr/>
          <p:nvPr/>
        </p:nvSpPr>
        <p:spPr>
          <a:xfrm>
            <a:off x="457200" y="65105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Retailpayment.io</a:t>
            </a:r>
            <a:endParaRPr lang="en-US" sz="1000" dirty="0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A21570B8-763D-07EE-DAE2-3B956A6048EB}"/>
              </a:ext>
            </a:extLst>
          </p:cNvPr>
          <p:cNvSpPr/>
          <p:nvPr/>
        </p:nvSpPr>
        <p:spPr>
          <a:xfrm>
            <a:off x="10817352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22" name="Text 13">
            <a:extLst>
              <a:ext uri="{FF2B5EF4-FFF2-40B4-BE49-F238E27FC236}">
                <a16:creationId xmlns:a16="http://schemas.microsoft.com/office/drawing/2014/main" id="{CCCE7CA7-1189-DF6C-716F-2A14E0337B82}"/>
              </a:ext>
            </a:extLst>
          </p:cNvPr>
          <p:cNvSpPr/>
          <p:nvPr/>
        </p:nvSpPr>
        <p:spPr>
          <a:xfrm>
            <a:off x="746760" y="2363216"/>
            <a:ext cx="108762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8000"/>
              </a:lnSpc>
              <a:buNone/>
            </a:pPr>
            <a:r>
              <a:rPr lang="en-US" sz="4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Full Transaction Flow </a:t>
            </a:r>
            <a:endParaRPr lang="en-US" sz="4200" dirty="0"/>
          </a:p>
        </p:txBody>
      </p:sp>
      <p:sp>
        <p:nvSpPr>
          <p:cNvPr id="24" name="Text 14">
            <a:extLst>
              <a:ext uri="{FF2B5EF4-FFF2-40B4-BE49-F238E27FC236}">
                <a16:creationId xmlns:a16="http://schemas.microsoft.com/office/drawing/2014/main" id="{97E9411A-6F24-1EC9-2D12-ED40DE1E796F}"/>
              </a:ext>
            </a:extLst>
          </p:cNvPr>
          <p:cNvSpPr/>
          <p:nvPr/>
        </p:nvSpPr>
        <p:spPr>
          <a:xfrm>
            <a:off x="777240" y="1975104"/>
            <a:ext cx="10683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Architecture: MCP, UCP, AP2,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Mastercard Agent Pay &amp; Visa Intelligent Commerce Connect</a:t>
            </a:r>
            <a:endParaRPr lang="en-US" sz="2400" dirty="0"/>
          </a:p>
        </p:txBody>
      </p:sp>
      <p:sp>
        <p:nvSpPr>
          <p:cNvPr id="25" name="Text 14">
            <a:extLst>
              <a:ext uri="{FF2B5EF4-FFF2-40B4-BE49-F238E27FC236}">
                <a16:creationId xmlns:a16="http://schemas.microsoft.com/office/drawing/2014/main" id="{D3C70A48-382B-1989-2CA0-8D92DE254793}"/>
              </a:ext>
            </a:extLst>
          </p:cNvPr>
          <p:cNvSpPr/>
          <p:nvPr/>
        </p:nvSpPr>
        <p:spPr>
          <a:xfrm>
            <a:off x="777240" y="4631182"/>
            <a:ext cx="8524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Commerce: Simple because of Modular</a:t>
            </a:r>
            <a:endParaRPr lang="en-US" sz="2400" dirty="0"/>
          </a:p>
        </p:txBody>
      </p:sp>
      <p:sp>
        <p:nvSpPr>
          <p:cNvPr id="28" name="Text 13">
            <a:extLst>
              <a:ext uri="{FF2B5EF4-FFF2-40B4-BE49-F238E27FC236}">
                <a16:creationId xmlns:a16="http://schemas.microsoft.com/office/drawing/2014/main" id="{A96FB6C6-003E-C623-E0F1-800A8109B609}"/>
              </a:ext>
            </a:extLst>
          </p:cNvPr>
          <p:cNvSpPr/>
          <p:nvPr/>
        </p:nvSpPr>
        <p:spPr>
          <a:xfrm>
            <a:off x="777240" y="3674618"/>
            <a:ext cx="108762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8000"/>
              </a:lnSpc>
            </a:pPr>
            <a:r>
              <a:rPr lang="de-DE" sz="4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Protocol Stack, Explained Simply in 3 Slides</a:t>
            </a:r>
            <a:endParaRPr lang="en-US" sz="4200" b="1" dirty="0">
              <a:solidFill>
                <a:srgbClr val="1E293B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7223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726"/>
    </mc:Choice>
    <mc:Fallback xmlns="">
      <p:transition spd="slow" advTm="31726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6C93EE-A9B8-6E73-098C-CFAFF81276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5F8E81E2-0428-BE21-3227-9A72FC100CB3}"/>
              </a:ext>
            </a:extLst>
          </p:cNvPr>
          <p:cNvSpPr/>
          <p:nvPr/>
        </p:nvSpPr>
        <p:spPr>
          <a:xfrm>
            <a:off x="7040880" y="1417320"/>
            <a:ext cx="4663440" cy="566928"/>
          </a:xfrm>
          <a:prstGeom prst="roundRect">
            <a:avLst>
              <a:gd name="adj" fmla="val 9677"/>
            </a:avLst>
          </a:prstGeom>
          <a:solidFill>
            <a:srgbClr val="06B6D4"/>
          </a:solidFill>
          <a:ln/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2F916B3B-21E7-0883-67C9-E4729F9D7ACA}"/>
              </a:ext>
            </a:extLst>
          </p:cNvPr>
          <p:cNvSpPr/>
          <p:nvPr/>
        </p:nvSpPr>
        <p:spPr>
          <a:xfrm>
            <a:off x="7269480" y="141732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Layer 1  ·  User &amp; Application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C95D79A9-C2B7-AC02-3D95-3C064B22F3EF}"/>
              </a:ext>
            </a:extLst>
          </p:cNvPr>
          <p:cNvSpPr/>
          <p:nvPr/>
        </p:nvSpPr>
        <p:spPr>
          <a:xfrm>
            <a:off x="7040880" y="2148840"/>
            <a:ext cx="4663440" cy="566928"/>
          </a:xfrm>
          <a:prstGeom prst="roundRect">
            <a:avLst>
              <a:gd name="adj" fmla="val 9677"/>
            </a:avLst>
          </a:prstGeom>
          <a:solidFill>
            <a:srgbClr val="7C3AED"/>
          </a:solidFill>
          <a:ln/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4D17FF92-0C60-8492-E25E-A4334C7DE67D}"/>
              </a:ext>
            </a:extLst>
          </p:cNvPr>
          <p:cNvSpPr/>
          <p:nvPr/>
        </p:nvSpPr>
        <p:spPr>
          <a:xfrm>
            <a:off x="7269480" y="214884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Layer 2  ·  MCP Transport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2B9B529A-537C-2B20-7B57-858FD69107F5}"/>
              </a:ext>
            </a:extLst>
          </p:cNvPr>
          <p:cNvSpPr/>
          <p:nvPr/>
        </p:nvSpPr>
        <p:spPr>
          <a:xfrm>
            <a:off x="7040880" y="2880360"/>
            <a:ext cx="4663440" cy="566928"/>
          </a:xfrm>
          <a:prstGeom prst="roundRect">
            <a:avLst>
              <a:gd name="adj" fmla="val 9677"/>
            </a:avLst>
          </a:prstGeom>
          <a:solidFill>
            <a:srgbClr val="EA580C"/>
          </a:solidFill>
          <a:ln/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FE63E8B5-0B12-4A5C-579F-023B15C5D48D}"/>
              </a:ext>
            </a:extLst>
          </p:cNvPr>
          <p:cNvSpPr/>
          <p:nvPr/>
        </p:nvSpPr>
        <p:spPr>
          <a:xfrm>
            <a:off x="7269480" y="288036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Layer 3  ·  Commerce Protocol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72AAD084-8588-9A44-36E2-DA636E57B1B5}"/>
              </a:ext>
            </a:extLst>
          </p:cNvPr>
          <p:cNvSpPr/>
          <p:nvPr/>
        </p:nvSpPr>
        <p:spPr>
          <a:xfrm>
            <a:off x="7040880" y="3611880"/>
            <a:ext cx="4663440" cy="566928"/>
          </a:xfrm>
          <a:prstGeom prst="roundRect">
            <a:avLst>
              <a:gd name="adj" fmla="val 9677"/>
            </a:avLst>
          </a:prstGeom>
          <a:solidFill>
            <a:srgbClr val="16A34A"/>
          </a:solidFill>
          <a:ln/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EE45BBB9-95B6-D2E7-D1E5-5E95C2D0F4B0}"/>
              </a:ext>
            </a:extLst>
          </p:cNvPr>
          <p:cNvSpPr/>
          <p:nvPr/>
        </p:nvSpPr>
        <p:spPr>
          <a:xfrm>
            <a:off x="7269480" y="361188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Layer 4  ·  Payment Authorization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80E7606A-4FF2-D002-F387-88DB9632B94F}"/>
              </a:ext>
            </a:extLst>
          </p:cNvPr>
          <p:cNvSpPr/>
          <p:nvPr/>
        </p:nvSpPr>
        <p:spPr>
          <a:xfrm>
            <a:off x="7040880" y="4343400"/>
            <a:ext cx="4663440" cy="566928"/>
          </a:xfrm>
          <a:prstGeom prst="roundRect">
            <a:avLst>
              <a:gd name="adj" fmla="val 9677"/>
            </a:avLst>
          </a:prstGeom>
          <a:solidFill>
            <a:srgbClr val="D97706"/>
          </a:solidFill>
          <a:ln/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DD454FCF-5166-8762-B6DC-3050E785832B}"/>
              </a:ext>
            </a:extLst>
          </p:cNvPr>
          <p:cNvSpPr/>
          <p:nvPr/>
        </p:nvSpPr>
        <p:spPr>
          <a:xfrm>
            <a:off x="7269480" y="434340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Layer 5  ·  Payment Processing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0A9B2768-2FF1-0228-8804-0AF500BE8605}"/>
              </a:ext>
            </a:extLst>
          </p:cNvPr>
          <p:cNvSpPr/>
          <p:nvPr/>
        </p:nvSpPr>
        <p:spPr>
          <a:xfrm>
            <a:off x="7040880" y="5074920"/>
            <a:ext cx="4663440" cy="566928"/>
          </a:xfrm>
          <a:prstGeom prst="roundRect">
            <a:avLst>
              <a:gd name="adj" fmla="val 9677"/>
            </a:avLst>
          </a:prstGeom>
          <a:solidFill>
            <a:srgbClr val="2563EB"/>
          </a:solidFill>
          <a:ln/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5C44138D-B2A9-AFF3-EDBC-CAA42BC64E4E}"/>
              </a:ext>
            </a:extLst>
          </p:cNvPr>
          <p:cNvSpPr/>
          <p:nvPr/>
        </p:nvSpPr>
        <p:spPr>
          <a:xfrm>
            <a:off x="7269480" y="507492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Layer 6  ·  Settlement &amp; Fulfillment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FD7182DB-4620-15C0-398E-26EB05CAF764}"/>
              </a:ext>
            </a:extLst>
          </p:cNvPr>
          <p:cNvSpPr/>
          <p:nvPr/>
        </p:nvSpPr>
        <p:spPr>
          <a:xfrm>
            <a:off x="594360" y="530352"/>
            <a:ext cx="6629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spc="200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COMMERCE  ·  FULL ARCHITECTURE</a:t>
            </a:r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7DDC8FB2-1AE9-90DA-370E-BF031B19A70B}"/>
              </a:ext>
            </a:extLst>
          </p:cNvPr>
          <p:cNvSpPr/>
          <p:nvPr/>
        </p:nvSpPr>
        <p:spPr>
          <a:xfrm>
            <a:off x="492760" y="1143000"/>
            <a:ext cx="63093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1E293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The Complete</a:t>
            </a:r>
            <a:endParaRPr kumimoji="0" lang="en-US" sz="4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1E293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6-Layer Protocol Stack</a:t>
            </a:r>
            <a:endParaRPr kumimoji="0" lang="en-US" sz="4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33A2F745-5EB1-A111-A623-C48DB5D1790F}"/>
              </a:ext>
            </a:extLst>
          </p:cNvPr>
          <p:cNvSpPr/>
          <p:nvPr/>
        </p:nvSpPr>
        <p:spPr>
          <a:xfrm>
            <a:off x="492760" y="2935223"/>
            <a:ext cx="6035040" cy="17373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Full Architecture: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MCP, UCP, AP2,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Mastercard Agent Pay &amp;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Visa Intelligent Commerce Connect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Shape 15">
            <a:extLst>
              <a:ext uri="{FF2B5EF4-FFF2-40B4-BE49-F238E27FC236}">
                <a16:creationId xmlns:a16="http://schemas.microsoft.com/office/drawing/2014/main" id="{4221DEE4-80A5-1F51-A9D9-87EEF5C90544}"/>
              </a:ext>
            </a:extLst>
          </p:cNvPr>
          <p:cNvSpPr/>
          <p:nvPr/>
        </p:nvSpPr>
        <p:spPr>
          <a:xfrm>
            <a:off x="457200" y="6473952"/>
            <a:ext cx="11274552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6D9D4963-884B-A71C-8424-CF452BFC0F5C}"/>
              </a:ext>
            </a:extLst>
          </p:cNvPr>
          <p:cNvSpPr/>
          <p:nvPr/>
        </p:nvSpPr>
        <p:spPr>
          <a:xfrm>
            <a:off x="457200" y="65105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Retailpayment.io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BD4A3650-8016-A2D1-AB3C-DC36B2D97216}"/>
              </a:ext>
            </a:extLst>
          </p:cNvPr>
          <p:cNvSpPr/>
          <p:nvPr/>
        </p:nvSpPr>
        <p:spPr>
          <a:xfrm>
            <a:off x="10817352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94A3B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4939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48920" y="384047"/>
            <a:ext cx="11274552" cy="5715000"/>
          </a:xfrm>
          <a:prstGeom prst="roundRect">
            <a:avLst>
              <a:gd name="adj" fmla="val 1600"/>
            </a:avLst>
          </a:prstGeom>
          <a:solidFill>
            <a:srgbClr val="FFFFFF"/>
          </a:solidFill>
          <a:ln w="25400">
            <a:solidFill>
              <a:srgbClr val="06B6D4"/>
            </a:solidFill>
            <a:prstDash val="solid"/>
          </a:ln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endParaRPr lang="de-DE" dirty="0"/>
          </a:p>
        </p:txBody>
      </p:sp>
      <p:sp>
        <p:nvSpPr>
          <p:cNvPr id="3" name="Shape 1"/>
          <p:cNvSpPr/>
          <p:nvPr/>
        </p:nvSpPr>
        <p:spPr>
          <a:xfrm>
            <a:off x="868680" y="868680"/>
            <a:ext cx="914400" cy="9144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de-DE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992" y="1078992"/>
            <a:ext cx="493776" cy="49377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011680" y="896112"/>
            <a:ext cx="9509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150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1: USER &amp; APPLICATION LAYER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6" name="Text 3"/>
          <p:cNvSpPr/>
          <p:nvPr/>
        </p:nvSpPr>
        <p:spPr>
          <a:xfrm>
            <a:off x="2011680" y="1410716"/>
            <a:ext cx="9601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Consumer, Agent, Platform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936752" y="2291080"/>
            <a:ext cx="103601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End users and AI agents (ChatGPT, Claude, Gemini) requesting to buy products. This is where intent is expressed.</a:t>
            </a:r>
            <a:endParaRPr lang="en-US" sz="2400" dirty="0"/>
          </a:p>
        </p:txBody>
      </p:sp>
      <p:sp>
        <p:nvSpPr>
          <p:cNvPr id="8" name="Shape 5"/>
          <p:cNvSpPr/>
          <p:nvPr/>
        </p:nvSpPr>
        <p:spPr>
          <a:xfrm>
            <a:off x="941832" y="3657600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6"/>
          <p:cNvSpPr/>
          <p:nvPr/>
        </p:nvSpPr>
        <p:spPr>
          <a:xfrm>
            <a:off x="1106424" y="3657600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</a:t>
            </a:r>
            <a:endParaRPr lang="en-US" sz="2000" dirty="0"/>
          </a:p>
        </p:txBody>
      </p:sp>
      <p:sp>
        <p:nvSpPr>
          <p:cNvPr id="10" name="Shape 7"/>
          <p:cNvSpPr/>
          <p:nvPr/>
        </p:nvSpPr>
        <p:spPr>
          <a:xfrm>
            <a:off x="6382512" y="3657600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8"/>
          <p:cNvSpPr/>
          <p:nvPr/>
        </p:nvSpPr>
        <p:spPr>
          <a:xfrm>
            <a:off x="6547104" y="3657600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</a:t>
            </a:r>
            <a:r>
              <a:rPr lang="en-US" sz="2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</a:t>
            </a:r>
            <a:r>
              <a:rPr lang="en-US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(ChatGPT, Claude)</a:t>
            </a:r>
            <a:endParaRPr lang="en-US" dirty="0"/>
          </a:p>
        </p:txBody>
      </p:sp>
      <p:sp>
        <p:nvSpPr>
          <p:cNvPr id="12" name="Shape 9"/>
          <p:cNvSpPr/>
          <p:nvPr/>
        </p:nvSpPr>
        <p:spPr>
          <a:xfrm>
            <a:off x="941832" y="4297680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0"/>
          <p:cNvSpPr/>
          <p:nvPr/>
        </p:nvSpPr>
        <p:spPr>
          <a:xfrm>
            <a:off x="1106424" y="4297680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Shopping Platform</a:t>
            </a:r>
            <a:endParaRPr lang="en-US" sz="2000" dirty="0"/>
          </a:p>
        </p:txBody>
      </p:sp>
      <p:sp>
        <p:nvSpPr>
          <p:cNvPr id="14" name="Shape 11"/>
          <p:cNvSpPr/>
          <p:nvPr/>
        </p:nvSpPr>
        <p:spPr>
          <a:xfrm>
            <a:off x="6382512" y="4297680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" name="Text 12"/>
          <p:cNvSpPr/>
          <p:nvPr/>
        </p:nvSpPr>
        <p:spPr>
          <a:xfrm>
            <a:off x="6547104" y="4297680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 Assistant</a:t>
            </a:r>
            <a:endParaRPr lang="en-US" sz="2000" dirty="0"/>
          </a:p>
        </p:txBody>
      </p:sp>
      <p:sp>
        <p:nvSpPr>
          <p:cNvPr id="16" name="Shape 13"/>
          <p:cNvSpPr/>
          <p:nvPr/>
        </p:nvSpPr>
        <p:spPr>
          <a:xfrm>
            <a:off x="457200" y="6473952"/>
            <a:ext cx="11274552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Text 14"/>
          <p:cNvSpPr/>
          <p:nvPr/>
        </p:nvSpPr>
        <p:spPr>
          <a:xfrm>
            <a:off x="457200" y="65105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Retailpayment.io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10817352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4552" cy="5715000"/>
          </a:xfrm>
          <a:prstGeom prst="roundRect">
            <a:avLst>
              <a:gd name="adj" fmla="val 1600"/>
            </a:avLst>
          </a:prstGeom>
          <a:solidFill>
            <a:srgbClr val="FFFFFF"/>
          </a:solidFill>
          <a:ln w="25400">
            <a:solidFill>
              <a:srgbClr val="7C3AED"/>
            </a:solidFill>
            <a:prstDash val="solid"/>
          </a:ln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868680" y="868680"/>
            <a:ext cx="914400" cy="914400"/>
          </a:xfrm>
          <a:prstGeom prst="ellipse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de-DE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992" y="1078992"/>
            <a:ext cx="493776" cy="49377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011680" y="896112"/>
            <a:ext cx="9509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150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2: CONNECTIVITY &amp; TRANSPORT PROTOCOL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2011680" y="1350263"/>
            <a:ext cx="9601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Context Protocol (MCP)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914400" y="2458722"/>
            <a:ext cx="103601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The universal connectivity layer. Provides a standardized way for AI agents to discover and access tools/services. The “highway” connecting agents to merchant systems.</a:t>
            </a:r>
            <a:endParaRPr lang="en-US" sz="2000" dirty="0"/>
          </a:p>
        </p:txBody>
      </p:sp>
      <p:sp>
        <p:nvSpPr>
          <p:cNvPr id="8" name="Shape 5"/>
          <p:cNvSpPr/>
          <p:nvPr/>
        </p:nvSpPr>
        <p:spPr>
          <a:xfrm>
            <a:off x="914400" y="3724657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6"/>
          <p:cNvSpPr/>
          <p:nvPr/>
        </p:nvSpPr>
        <p:spPr>
          <a:xfrm>
            <a:off x="1078992" y="3724657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Servers</a:t>
            </a:r>
            <a:endParaRPr lang="en-US" sz="2000" dirty="0"/>
          </a:p>
        </p:txBody>
      </p:sp>
      <p:sp>
        <p:nvSpPr>
          <p:cNvPr id="10" name="Shape 7"/>
          <p:cNvSpPr/>
          <p:nvPr/>
        </p:nvSpPr>
        <p:spPr>
          <a:xfrm>
            <a:off x="6355080" y="3724657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8"/>
          <p:cNvSpPr/>
          <p:nvPr/>
        </p:nvSpPr>
        <p:spPr>
          <a:xfrm>
            <a:off x="6519672" y="3724657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JSON-RPC 2.0</a:t>
            </a:r>
            <a:endParaRPr lang="en-US" sz="2000" dirty="0"/>
          </a:p>
        </p:txBody>
      </p:sp>
      <p:sp>
        <p:nvSpPr>
          <p:cNvPr id="12" name="Shape 9"/>
          <p:cNvSpPr/>
          <p:nvPr/>
        </p:nvSpPr>
        <p:spPr>
          <a:xfrm>
            <a:off x="914400" y="4364737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0"/>
          <p:cNvSpPr/>
          <p:nvPr/>
        </p:nvSpPr>
        <p:spPr>
          <a:xfrm>
            <a:off x="1078992" y="4364737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Discovery</a:t>
            </a:r>
            <a:endParaRPr lang="en-US" sz="2000" dirty="0"/>
          </a:p>
        </p:txBody>
      </p:sp>
      <p:sp>
        <p:nvSpPr>
          <p:cNvPr id="14" name="Shape 11"/>
          <p:cNvSpPr/>
          <p:nvPr/>
        </p:nvSpPr>
        <p:spPr>
          <a:xfrm>
            <a:off x="6355080" y="4364737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" name="Text 12"/>
          <p:cNvSpPr/>
          <p:nvPr/>
        </p:nvSpPr>
        <p:spPr>
          <a:xfrm>
            <a:off x="6519672" y="4364737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Access</a:t>
            </a:r>
            <a:endParaRPr lang="en-US" sz="2000" dirty="0"/>
          </a:p>
        </p:txBody>
      </p:sp>
      <p:sp>
        <p:nvSpPr>
          <p:cNvPr id="16" name="Shape 13"/>
          <p:cNvSpPr/>
          <p:nvPr/>
        </p:nvSpPr>
        <p:spPr>
          <a:xfrm>
            <a:off x="914400" y="5004817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Text 14"/>
          <p:cNvSpPr/>
          <p:nvPr/>
        </p:nvSpPr>
        <p:spPr>
          <a:xfrm>
            <a:off x="1078992" y="5004817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Capability</a:t>
            </a:r>
            <a:r>
              <a:rPr lang="en-US" sz="13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Negotiation</a:t>
            </a:r>
            <a:endParaRPr lang="en-US" sz="2000" dirty="0"/>
          </a:p>
        </p:txBody>
      </p:sp>
      <p:sp>
        <p:nvSpPr>
          <p:cNvPr id="18" name="Shape 15"/>
          <p:cNvSpPr/>
          <p:nvPr/>
        </p:nvSpPr>
        <p:spPr>
          <a:xfrm>
            <a:off x="457200" y="6473952"/>
            <a:ext cx="11274552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Text 16"/>
          <p:cNvSpPr/>
          <p:nvPr/>
        </p:nvSpPr>
        <p:spPr>
          <a:xfrm>
            <a:off x="457200" y="65105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Retailpayment.io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10817352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4552" cy="5715000"/>
          </a:xfrm>
          <a:prstGeom prst="roundRect">
            <a:avLst>
              <a:gd name="adj" fmla="val 1600"/>
            </a:avLst>
          </a:prstGeom>
          <a:solidFill>
            <a:srgbClr val="FFFFFF"/>
          </a:solidFill>
          <a:ln w="25400">
            <a:solidFill>
              <a:srgbClr val="EA580C"/>
            </a:solidFill>
            <a:prstDash val="solid"/>
          </a:ln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868680" y="868680"/>
            <a:ext cx="914400" cy="914400"/>
          </a:xfrm>
          <a:prstGeom prst="ellipse">
            <a:avLst/>
          </a:prstGeom>
          <a:solidFill>
            <a:srgbClr val="EA580C"/>
          </a:solidFill>
          <a:ln/>
        </p:spPr>
        <p:txBody>
          <a:bodyPr/>
          <a:lstStyle/>
          <a:p>
            <a:endParaRPr lang="de-DE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992" y="1078992"/>
            <a:ext cx="493776" cy="49377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011680" y="896112"/>
            <a:ext cx="9509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150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3: COMMERCE PROTOCOL LAYER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1993392" y="1353312"/>
            <a:ext cx="9601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UCP (Google), ACP (OpenAI), + Specific Merchant APIs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914400" y="2831085"/>
            <a:ext cx="103601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Commerce-specific protocols that run WITHIN MCP servers. Define how agents discover products, manage carts, negotiate terms, and execute checkouts across merchant ecosystems.</a:t>
            </a:r>
            <a:endParaRPr lang="en-US" sz="2000" dirty="0"/>
          </a:p>
        </p:txBody>
      </p:sp>
      <p:sp>
        <p:nvSpPr>
          <p:cNvPr id="8" name="Shape 5"/>
          <p:cNvSpPr/>
          <p:nvPr/>
        </p:nvSpPr>
        <p:spPr>
          <a:xfrm>
            <a:off x="868680" y="3827781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6"/>
          <p:cNvSpPr/>
          <p:nvPr/>
        </p:nvSpPr>
        <p:spPr>
          <a:xfrm>
            <a:off x="1033272" y="3827781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UCP Discovery</a:t>
            </a:r>
            <a:endParaRPr lang="en-US" sz="2000" dirty="0"/>
          </a:p>
        </p:txBody>
      </p:sp>
      <p:sp>
        <p:nvSpPr>
          <p:cNvPr id="10" name="Shape 7"/>
          <p:cNvSpPr/>
          <p:nvPr/>
        </p:nvSpPr>
        <p:spPr>
          <a:xfrm>
            <a:off x="6309360" y="3827781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8"/>
          <p:cNvSpPr/>
          <p:nvPr/>
        </p:nvSpPr>
        <p:spPr>
          <a:xfrm>
            <a:off x="6473952" y="3827781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Catalog</a:t>
            </a:r>
            <a:endParaRPr lang="en-US" sz="2000" dirty="0"/>
          </a:p>
        </p:txBody>
      </p:sp>
      <p:sp>
        <p:nvSpPr>
          <p:cNvPr id="12" name="Shape 9"/>
          <p:cNvSpPr/>
          <p:nvPr/>
        </p:nvSpPr>
        <p:spPr>
          <a:xfrm>
            <a:off x="868680" y="4467861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0"/>
          <p:cNvSpPr/>
          <p:nvPr/>
        </p:nvSpPr>
        <p:spPr>
          <a:xfrm>
            <a:off x="1033272" y="4467861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Cart Management</a:t>
            </a:r>
            <a:endParaRPr lang="en-US" sz="2000" dirty="0"/>
          </a:p>
        </p:txBody>
      </p:sp>
      <p:sp>
        <p:nvSpPr>
          <p:cNvPr id="14" name="Shape 11"/>
          <p:cNvSpPr/>
          <p:nvPr/>
        </p:nvSpPr>
        <p:spPr>
          <a:xfrm>
            <a:off x="6309360" y="4467861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" name="Text 12"/>
          <p:cNvSpPr/>
          <p:nvPr/>
        </p:nvSpPr>
        <p:spPr>
          <a:xfrm>
            <a:off x="6473952" y="4467861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Checkout API</a:t>
            </a:r>
            <a:endParaRPr lang="en-US" sz="2000" dirty="0"/>
          </a:p>
        </p:txBody>
      </p:sp>
      <p:sp>
        <p:nvSpPr>
          <p:cNvPr id="16" name="Shape 13"/>
          <p:cNvSpPr/>
          <p:nvPr/>
        </p:nvSpPr>
        <p:spPr>
          <a:xfrm>
            <a:off x="868680" y="5107941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Text 14"/>
          <p:cNvSpPr/>
          <p:nvPr/>
        </p:nvSpPr>
        <p:spPr>
          <a:xfrm>
            <a:off x="1033272" y="5107941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 Management</a:t>
            </a:r>
            <a:endParaRPr lang="en-US" sz="2000" dirty="0"/>
          </a:p>
        </p:txBody>
      </p:sp>
      <p:sp>
        <p:nvSpPr>
          <p:cNvPr id="18" name="Shape 15"/>
          <p:cNvSpPr/>
          <p:nvPr/>
        </p:nvSpPr>
        <p:spPr>
          <a:xfrm>
            <a:off x="457200" y="6473952"/>
            <a:ext cx="11274552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Text 16"/>
          <p:cNvSpPr/>
          <p:nvPr/>
        </p:nvSpPr>
        <p:spPr>
          <a:xfrm>
            <a:off x="457200" y="65105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Retailpayment.io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10817352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4552" cy="5715000"/>
          </a:xfrm>
          <a:prstGeom prst="roundRect">
            <a:avLst>
              <a:gd name="adj" fmla="val 1600"/>
            </a:avLst>
          </a:prstGeom>
          <a:solidFill>
            <a:srgbClr val="FFFFFF"/>
          </a:solidFill>
          <a:ln w="25400">
            <a:solidFill>
              <a:srgbClr val="16A34A"/>
            </a:solidFill>
            <a:prstDash val="solid"/>
          </a:ln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868680" y="868680"/>
            <a:ext cx="914400" cy="914400"/>
          </a:xfrm>
          <a:prstGeom prst="ellipse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de-DE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992" y="1078992"/>
            <a:ext cx="493776" cy="49377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011680" y="896112"/>
            <a:ext cx="9509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15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4: PAYMENT AUTHORIZATION PROTOCOL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1993392" y="1325880"/>
            <a:ext cx="9601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AP2 (Google), MPP (Stripe), x402 (Crypto)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914400" y="2359152"/>
            <a:ext cx="103601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Payment-specific authorization layer. Handles cryptographic proofs of user consent, agent verification, and transaction authorization between agents and payment networks.</a:t>
            </a:r>
            <a:endParaRPr lang="en-US" sz="2000" dirty="0"/>
          </a:p>
        </p:txBody>
      </p:sp>
      <p:sp>
        <p:nvSpPr>
          <p:cNvPr id="8" name="Shape 5"/>
          <p:cNvSpPr/>
          <p:nvPr/>
        </p:nvSpPr>
        <p:spPr>
          <a:xfrm>
            <a:off x="868680" y="3593084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6"/>
          <p:cNvSpPr/>
          <p:nvPr/>
        </p:nvSpPr>
        <p:spPr>
          <a:xfrm>
            <a:off x="1033272" y="3593084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AP2 Mandates</a:t>
            </a:r>
            <a:endParaRPr lang="en-US" sz="2000" dirty="0"/>
          </a:p>
        </p:txBody>
      </p:sp>
      <p:sp>
        <p:nvSpPr>
          <p:cNvPr id="10" name="Shape 7"/>
          <p:cNvSpPr/>
          <p:nvPr/>
        </p:nvSpPr>
        <p:spPr>
          <a:xfrm>
            <a:off x="6309360" y="3593084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8"/>
          <p:cNvSpPr/>
          <p:nvPr/>
        </p:nvSpPr>
        <p:spPr>
          <a:xfrm>
            <a:off x="6473952" y="3593084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Cryptographic Proof</a:t>
            </a:r>
            <a:endParaRPr lang="en-US" sz="2000" dirty="0"/>
          </a:p>
        </p:txBody>
      </p:sp>
      <p:sp>
        <p:nvSpPr>
          <p:cNvPr id="12" name="Shape 9"/>
          <p:cNvSpPr/>
          <p:nvPr/>
        </p:nvSpPr>
        <p:spPr>
          <a:xfrm>
            <a:off x="868680" y="4233164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0"/>
          <p:cNvSpPr/>
          <p:nvPr/>
        </p:nvSpPr>
        <p:spPr>
          <a:xfrm>
            <a:off x="1033272" y="4233164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Verification</a:t>
            </a:r>
            <a:endParaRPr lang="en-US" sz="2000" dirty="0"/>
          </a:p>
        </p:txBody>
      </p:sp>
      <p:sp>
        <p:nvSpPr>
          <p:cNvPr id="14" name="Shape 11"/>
          <p:cNvSpPr/>
          <p:nvPr/>
        </p:nvSpPr>
        <p:spPr>
          <a:xfrm>
            <a:off x="6309360" y="4233164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" name="Text 12"/>
          <p:cNvSpPr/>
          <p:nvPr/>
        </p:nvSpPr>
        <p:spPr>
          <a:xfrm>
            <a:off x="6473952" y="4233164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 Signing</a:t>
            </a:r>
            <a:endParaRPr lang="en-US" sz="2000" dirty="0"/>
          </a:p>
        </p:txBody>
      </p:sp>
      <p:sp>
        <p:nvSpPr>
          <p:cNvPr id="16" name="Shape 13"/>
          <p:cNvSpPr/>
          <p:nvPr/>
        </p:nvSpPr>
        <p:spPr>
          <a:xfrm>
            <a:off x="868680" y="4873244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Text 14"/>
          <p:cNvSpPr/>
          <p:nvPr/>
        </p:nvSpPr>
        <p:spPr>
          <a:xfrm>
            <a:off x="1033272" y="4873244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Intent Verification</a:t>
            </a:r>
            <a:endParaRPr lang="en-US" sz="2000" dirty="0"/>
          </a:p>
        </p:txBody>
      </p:sp>
      <p:sp>
        <p:nvSpPr>
          <p:cNvPr id="18" name="Shape 15"/>
          <p:cNvSpPr/>
          <p:nvPr/>
        </p:nvSpPr>
        <p:spPr>
          <a:xfrm>
            <a:off x="457200" y="6473952"/>
            <a:ext cx="11274552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Text 16"/>
          <p:cNvSpPr/>
          <p:nvPr/>
        </p:nvSpPr>
        <p:spPr>
          <a:xfrm>
            <a:off x="457200" y="65105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Retailpayment.io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10817352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4552" cy="5715000"/>
          </a:xfrm>
          <a:prstGeom prst="roundRect">
            <a:avLst>
              <a:gd name="adj" fmla="val 1600"/>
            </a:avLst>
          </a:prstGeom>
          <a:solidFill>
            <a:srgbClr val="FFFFFF"/>
          </a:solidFill>
          <a:ln w="25400">
            <a:solidFill>
              <a:srgbClr val="D97706"/>
            </a:solidFill>
            <a:prstDash val="solid"/>
          </a:ln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868680" y="868680"/>
            <a:ext cx="914400" cy="914400"/>
          </a:xfrm>
          <a:prstGeom prst="ellipse">
            <a:avLst/>
          </a:prstGeom>
          <a:solidFill>
            <a:srgbClr val="D97706"/>
          </a:solidFill>
          <a:ln/>
        </p:spPr>
        <p:txBody>
          <a:bodyPr/>
          <a:lstStyle/>
          <a:p>
            <a:endParaRPr lang="de-DE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992" y="1078992"/>
            <a:ext cx="493776" cy="49377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011680" y="896112"/>
            <a:ext cx="9509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15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5: PAYMENT PROCESSING &amp; TRUST LAYER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1993392" y="1348741"/>
            <a:ext cx="9601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Mastercard Agent Pay vs Visa Intelligent Commerce Connect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868680" y="2823210"/>
            <a:ext cx="103601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Payment network solutions for executing transactions. Mastercard focuses on integrated trust &amp; tokenization; Visa focuses on protocol-agnostic infrastructure.</a:t>
            </a:r>
            <a:endParaRPr lang="en-US" sz="2000" dirty="0"/>
          </a:p>
        </p:txBody>
      </p:sp>
      <p:sp>
        <p:nvSpPr>
          <p:cNvPr id="8" name="Shape 5"/>
          <p:cNvSpPr/>
          <p:nvPr/>
        </p:nvSpPr>
        <p:spPr>
          <a:xfrm>
            <a:off x="868680" y="3817621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6"/>
          <p:cNvSpPr/>
          <p:nvPr/>
        </p:nvSpPr>
        <p:spPr>
          <a:xfrm>
            <a:off x="1033272" y="3817621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Mastercard Agentic Tokens</a:t>
            </a:r>
            <a:endParaRPr lang="en-US" sz="2000" dirty="0"/>
          </a:p>
        </p:txBody>
      </p:sp>
      <p:sp>
        <p:nvSpPr>
          <p:cNvPr id="10" name="Shape 7"/>
          <p:cNvSpPr/>
          <p:nvPr/>
        </p:nvSpPr>
        <p:spPr>
          <a:xfrm>
            <a:off x="6309360" y="3817621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8"/>
          <p:cNvSpPr/>
          <p:nvPr/>
        </p:nvSpPr>
        <p:spPr>
          <a:xfrm>
            <a:off x="6473952" y="3817621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Visa Intelligent Commerce APIs</a:t>
            </a:r>
            <a:endParaRPr lang="en-US" sz="2000" dirty="0"/>
          </a:p>
        </p:txBody>
      </p:sp>
      <p:sp>
        <p:nvSpPr>
          <p:cNvPr id="12" name="Shape 9"/>
          <p:cNvSpPr/>
          <p:nvPr/>
        </p:nvSpPr>
        <p:spPr>
          <a:xfrm>
            <a:off x="868680" y="4457701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0"/>
          <p:cNvSpPr/>
          <p:nvPr/>
        </p:nvSpPr>
        <p:spPr>
          <a:xfrm>
            <a:off x="1033272" y="4457701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Tokenization</a:t>
            </a:r>
            <a:endParaRPr lang="en-US" sz="2000" dirty="0"/>
          </a:p>
        </p:txBody>
      </p:sp>
      <p:sp>
        <p:nvSpPr>
          <p:cNvPr id="14" name="Shape 11"/>
          <p:cNvSpPr/>
          <p:nvPr/>
        </p:nvSpPr>
        <p:spPr>
          <a:xfrm>
            <a:off x="6309360" y="4457701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" name="Text 12"/>
          <p:cNvSpPr/>
          <p:nvPr/>
        </p:nvSpPr>
        <p:spPr>
          <a:xfrm>
            <a:off x="6473952" y="4457701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Spend Controls</a:t>
            </a:r>
            <a:endParaRPr lang="en-US" sz="2000" dirty="0"/>
          </a:p>
        </p:txBody>
      </p:sp>
      <p:sp>
        <p:nvSpPr>
          <p:cNvPr id="16" name="Shape 13"/>
          <p:cNvSpPr/>
          <p:nvPr/>
        </p:nvSpPr>
        <p:spPr>
          <a:xfrm>
            <a:off x="868680" y="5097781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Text 14"/>
          <p:cNvSpPr/>
          <p:nvPr/>
        </p:nvSpPr>
        <p:spPr>
          <a:xfrm>
            <a:off x="1033272" y="5097781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Settlement</a:t>
            </a:r>
            <a:endParaRPr lang="en-US" sz="2000" dirty="0"/>
          </a:p>
        </p:txBody>
      </p:sp>
      <p:sp>
        <p:nvSpPr>
          <p:cNvPr id="18" name="Shape 15"/>
          <p:cNvSpPr/>
          <p:nvPr/>
        </p:nvSpPr>
        <p:spPr>
          <a:xfrm>
            <a:off x="457200" y="6473952"/>
            <a:ext cx="11274552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Text 16"/>
          <p:cNvSpPr/>
          <p:nvPr/>
        </p:nvSpPr>
        <p:spPr>
          <a:xfrm>
            <a:off x="457200" y="65105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Retailpayment.io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10817352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4552" cy="5715000"/>
          </a:xfrm>
          <a:prstGeom prst="roundRect">
            <a:avLst>
              <a:gd name="adj" fmla="val 1600"/>
            </a:avLst>
          </a:prstGeom>
          <a:solidFill>
            <a:srgbClr val="FFFFFF"/>
          </a:solidFill>
          <a:ln w="25400">
            <a:solidFill>
              <a:srgbClr val="2563EB"/>
            </a:solidFill>
            <a:prstDash val="solid"/>
          </a:ln>
          <a:effectLst>
            <a:outerShdw blurRad="88900" dist="38100" dir="5400000" algn="bl" rotWithShape="0">
              <a:srgbClr val="94A3B8">
                <a:alpha val="2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868680" y="868680"/>
            <a:ext cx="914400" cy="91440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de-DE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992" y="1078992"/>
            <a:ext cx="493776" cy="49377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011680" y="896112"/>
            <a:ext cx="9509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150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6: SETTLEMENT, FULFILLMENT &amp; COMPLIANCE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2011680" y="1188720"/>
            <a:ext cx="9601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Settlement, Logistics, Dispute Resolution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886968" y="2558542"/>
            <a:ext cx="103601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Final transaction settlement across payment networks, merchant fulfillment, tracking updates, dispute resolution, and regulatory compliance.</a:t>
            </a:r>
            <a:endParaRPr lang="en-US" sz="2000" dirty="0"/>
          </a:p>
        </p:txBody>
      </p:sp>
      <p:sp>
        <p:nvSpPr>
          <p:cNvPr id="8" name="Shape 5"/>
          <p:cNvSpPr/>
          <p:nvPr/>
        </p:nvSpPr>
        <p:spPr>
          <a:xfrm>
            <a:off x="886968" y="3791205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6"/>
          <p:cNvSpPr/>
          <p:nvPr/>
        </p:nvSpPr>
        <p:spPr>
          <a:xfrm>
            <a:off x="1051560" y="3791205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Settlement</a:t>
            </a:r>
            <a:endParaRPr lang="en-US" sz="2000" dirty="0"/>
          </a:p>
        </p:txBody>
      </p:sp>
      <p:sp>
        <p:nvSpPr>
          <p:cNvPr id="10" name="Shape 7"/>
          <p:cNvSpPr/>
          <p:nvPr/>
        </p:nvSpPr>
        <p:spPr>
          <a:xfrm>
            <a:off x="6327648" y="3791205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8"/>
          <p:cNvSpPr/>
          <p:nvPr/>
        </p:nvSpPr>
        <p:spPr>
          <a:xfrm>
            <a:off x="6492240" y="3791205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Fulfillment Handoff</a:t>
            </a:r>
            <a:endParaRPr lang="en-US" sz="2000" dirty="0"/>
          </a:p>
        </p:txBody>
      </p:sp>
      <p:sp>
        <p:nvSpPr>
          <p:cNvPr id="12" name="Shape 9"/>
          <p:cNvSpPr/>
          <p:nvPr/>
        </p:nvSpPr>
        <p:spPr>
          <a:xfrm>
            <a:off x="886968" y="4431285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0"/>
          <p:cNvSpPr/>
          <p:nvPr/>
        </p:nvSpPr>
        <p:spPr>
          <a:xfrm>
            <a:off x="1051560" y="4431285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Tracking &amp; Updates</a:t>
            </a:r>
            <a:endParaRPr lang="en-US" sz="2000" dirty="0"/>
          </a:p>
        </p:txBody>
      </p:sp>
      <p:sp>
        <p:nvSpPr>
          <p:cNvPr id="14" name="Shape 11"/>
          <p:cNvSpPr/>
          <p:nvPr/>
        </p:nvSpPr>
        <p:spPr>
          <a:xfrm>
            <a:off x="6327648" y="4431285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" name="Text 12"/>
          <p:cNvSpPr/>
          <p:nvPr/>
        </p:nvSpPr>
        <p:spPr>
          <a:xfrm>
            <a:off x="6492240" y="4431285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Reports</a:t>
            </a:r>
            <a:endParaRPr lang="en-US" sz="2000" dirty="0"/>
          </a:p>
        </p:txBody>
      </p:sp>
      <p:sp>
        <p:nvSpPr>
          <p:cNvPr id="16" name="Shape 13"/>
          <p:cNvSpPr/>
          <p:nvPr/>
        </p:nvSpPr>
        <p:spPr>
          <a:xfrm>
            <a:off x="886968" y="5071365"/>
            <a:ext cx="489204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5875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Text 14"/>
          <p:cNvSpPr/>
          <p:nvPr/>
        </p:nvSpPr>
        <p:spPr>
          <a:xfrm>
            <a:off x="1051560" y="5071365"/>
            <a:ext cx="4617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Dispute Management</a:t>
            </a:r>
            <a:endParaRPr lang="en-US" sz="2000" dirty="0"/>
          </a:p>
        </p:txBody>
      </p:sp>
      <p:sp>
        <p:nvSpPr>
          <p:cNvPr id="18" name="Shape 15"/>
          <p:cNvSpPr/>
          <p:nvPr/>
        </p:nvSpPr>
        <p:spPr>
          <a:xfrm>
            <a:off x="457200" y="6473952"/>
            <a:ext cx="11274552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Text 16"/>
          <p:cNvSpPr/>
          <p:nvPr/>
        </p:nvSpPr>
        <p:spPr>
          <a:xfrm>
            <a:off x="457200" y="65105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Retailpayment.io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10817352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1269</Words>
  <Application>Microsoft Office PowerPoint</Application>
  <PresentationFormat>Breitbild</PresentationFormat>
  <Paragraphs>250</Paragraphs>
  <Slides>17</Slides>
  <Notes>17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1" baseType="lpstr">
      <vt:lpstr>Aptos</vt:lpstr>
      <vt:lpstr>Arial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Complete 6-Layer Agentic Commerce Protocol Stack</dc:title>
  <dc:subject>PptxGenJS Presentation</dc:subject>
  <dc:creator>Retailpayment.io</dc:creator>
  <cp:lastModifiedBy>Rainer Zettl</cp:lastModifiedBy>
  <cp:revision>18</cp:revision>
  <dcterms:created xsi:type="dcterms:W3CDTF">2026-05-31T14:19:41Z</dcterms:created>
  <dcterms:modified xsi:type="dcterms:W3CDTF">2026-06-19T13:22:53Z</dcterms:modified>
</cp:coreProperties>
</file>