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notesMasterIdLst>
    <p:notesMasterId r:id="rId27"/>
  </p:notesMasterIdLst>
  <p:sldIdLst>
    <p:sldId id="276" r:id="rId5"/>
    <p:sldId id="256" r:id="rId6"/>
    <p:sldId id="275" r:id="rId7"/>
    <p:sldId id="257" r:id="rId8"/>
    <p:sldId id="258" r:id="rId9"/>
    <p:sldId id="268" r:id="rId10"/>
    <p:sldId id="259" r:id="rId11"/>
    <p:sldId id="269" r:id="rId12"/>
    <p:sldId id="260" r:id="rId13"/>
    <p:sldId id="270" r:id="rId14"/>
    <p:sldId id="261" r:id="rId15"/>
    <p:sldId id="262" r:id="rId16"/>
    <p:sldId id="271" r:id="rId17"/>
    <p:sldId id="263" r:id="rId18"/>
    <p:sldId id="272" r:id="rId19"/>
    <p:sldId id="264" r:id="rId20"/>
    <p:sldId id="273" r:id="rId21"/>
    <p:sldId id="265" r:id="rId22"/>
    <p:sldId id="274" r:id="rId23"/>
    <p:sldId id="266" r:id="rId24"/>
    <p:sldId id="267" r:id="rId25"/>
    <p:sldId id="277" r:id="rId26"/>
  </p:sldIdLst>
  <p:sldSz cx="9144000" cy="5143500" type="screen16x9"/>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 uri="{1BD7E111-0CB8-44D6-8891-C1BB2F81B7CC}">
      <p1710:readonlyRecommended xmlns:p1710="http://schemas.microsoft.com/office/powerpoint/2017/10/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152" autoAdjust="0"/>
    <p:restoredTop sz="94610"/>
  </p:normalViewPr>
  <p:slideViewPr>
    <p:cSldViewPr snapToGrid="0" snapToObjects="1">
      <p:cViewPr varScale="1">
        <p:scale>
          <a:sx n="84" d="100"/>
          <a:sy n="84" d="100"/>
        </p:scale>
        <p:origin x="796" y="5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presProps" Target="presProp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notesMaster" Target="notesMasters/notesMaster1.xml"/><Relationship Id="rId30"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73802583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de-DE"/>
          </a:p>
        </p:txBody>
      </p:sp>
      <p:sp>
        <p:nvSpPr>
          <p:cNvPr id="3" name="Notes Placeholder 2"/>
          <p:cNvSpPr>
            <a:spLocks noGrp="1"/>
          </p:cNvSpPr>
          <p:nvPr>
            <p:ph type="body" idx="1"/>
          </p:nvPr>
        </p:nvSpPr>
        <p:spPr/>
        <p:txBody>
          <a:bodyPr/>
          <a:lstStyle/>
          <a:p>
            <a:r>
              <a:rPr lang="de-DE" dirty="0"/>
              <a:t>Welcome to a </a:t>
            </a:r>
            <a:r>
              <a:rPr lang="de-DE" dirty="0" err="1"/>
              <a:t>new</a:t>
            </a:r>
            <a:r>
              <a:rPr lang="de-DE" dirty="0"/>
              <a:t> </a:t>
            </a:r>
            <a:r>
              <a:rPr lang="de-DE" dirty="0" err="1"/>
              <a:t>episode</a:t>
            </a:r>
            <a:r>
              <a:rPr lang="de-DE" dirty="0"/>
              <a:t> </a:t>
            </a:r>
            <a:r>
              <a:rPr lang="de-DE" dirty="0" err="1"/>
              <a:t>of</a:t>
            </a:r>
            <a:r>
              <a:rPr lang="de-DE" dirty="0"/>
              <a:t> RetailPayment.io, </a:t>
            </a:r>
            <a:r>
              <a:rPr lang="de-DE" dirty="0" err="1"/>
              <a:t>the</a:t>
            </a:r>
            <a:r>
              <a:rPr lang="de-DE" dirty="0"/>
              <a:t> podcast </a:t>
            </a:r>
            <a:r>
              <a:rPr lang="de-DE" dirty="0" err="1"/>
              <a:t>about</a:t>
            </a:r>
            <a:r>
              <a:rPr lang="de-DE" dirty="0"/>
              <a:t> </a:t>
            </a:r>
            <a:r>
              <a:rPr lang="de-DE" dirty="0" err="1"/>
              <a:t>payment</a:t>
            </a:r>
            <a:r>
              <a:rPr lang="de-DE" dirty="0"/>
              <a:t>, e </a:t>
            </a:r>
            <a:r>
              <a:rPr lang="de-DE" dirty="0" err="1"/>
              <a:t>commerce</a:t>
            </a:r>
            <a:r>
              <a:rPr lang="de-DE" dirty="0"/>
              <a:t> and </a:t>
            </a:r>
            <a:r>
              <a:rPr lang="de-DE" dirty="0" err="1"/>
              <a:t>the</a:t>
            </a:r>
            <a:r>
              <a:rPr lang="de-DE" dirty="0"/>
              <a:t> </a:t>
            </a:r>
            <a:r>
              <a:rPr lang="de-DE" dirty="0" err="1"/>
              <a:t>technologies</a:t>
            </a:r>
            <a:r>
              <a:rPr lang="de-DE" dirty="0"/>
              <a:t> </a:t>
            </a:r>
            <a:r>
              <a:rPr lang="de-DE" dirty="0" err="1"/>
              <a:t>behind</a:t>
            </a:r>
            <a:r>
              <a:rPr lang="de-DE" dirty="0"/>
              <a:t> modern digital </a:t>
            </a:r>
            <a:r>
              <a:rPr lang="de-DE" dirty="0" err="1"/>
              <a:t>retail</a:t>
            </a:r>
            <a:r>
              <a:rPr lang="de-DE" dirty="0"/>
              <a:t>.</a:t>
            </a:r>
          </a:p>
          <a:p>
            <a:r>
              <a:rPr lang="de-DE" sz="1200" kern="1200" dirty="0">
                <a:solidFill>
                  <a:schemeClr val="tx1"/>
                </a:solidFill>
                <a:effectLst/>
                <a:latin typeface="+mn-lt"/>
                <a:ea typeface="+mn-ea"/>
                <a:cs typeface="+mn-cs"/>
              </a:rPr>
              <a:t>Today I am </a:t>
            </a:r>
            <a:r>
              <a:rPr lang="de-DE" sz="1200" kern="1200" dirty="0" err="1">
                <a:solidFill>
                  <a:schemeClr val="tx1"/>
                </a:solidFill>
                <a:effectLst/>
                <a:latin typeface="+mn-lt"/>
                <a:ea typeface="+mn-ea"/>
                <a:cs typeface="+mn-cs"/>
              </a:rPr>
              <a:t>going</a:t>
            </a:r>
            <a:r>
              <a:rPr lang="de-DE" sz="1200" kern="1200" dirty="0">
                <a:solidFill>
                  <a:schemeClr val="tx1"/>
                </a:solidFill>
                <a:effectLst/>
                <a:latin typeface="+mn-lt"/>
                <a:ea typeface="+mn-ea"/>
                <a:cs typeface="+mn-cs"/>
              </a:rPr>
              <a:t> to </a:t>
            </a:r>
            <a:r>
              <a:rPr lang="de-DE" sz="1200" kern="1200" dirty="0" err="1">
                <a:solidFill>
                  <a:schemeClr val="tx1"/>
                </a:solidFill>
                <a:effectLst/>
                <a:latin typeface="+mn-lt"/>
                <a:ea typeface="+mn-ea"/>
                <a:cs typeface="+mn-cs"/>
              </a:rPr>
              <a:t>walk</a:t>
            </a:r>
            <a:r>
              <a:rPr lang="de-DE" sz="1200" kern="1200" dirty="0">
                <a:solidFill>
                  <a:schemeClr val="tx1"/>
                </a:solidFill>
                <a:effectLst/>
                <a:latin typeface="+mn-lt"/>
                <a:ea typeface="+mn-ea"/>
                <a:cs typeface="+mn-cs"/>
              </a:rPr>
              <a:t> </a:t>
            </a:r>
            <a:r>
              <a:rPr lang="de-DE" sz="1200" kern="1200" dirty="0" err="1">
                <a:solidFill>
                  <a:schemeClr val="tx1"/>
                </a:solidFill>
                <a:effectLst/>
                <a:latin typeface="+mn-lt"/>
                <a:ea typeface="+mn-ea"/>
                <a:cs typeface="+mn-cs"/>
              </a:rPr>
              <a:t>through</a:t>
            </a:r>
            <a:r>
              <a:rPr lang="de-DE" sz="1200" kern="1200" dirty="0">
                <a:solidFill>
                  <a:schemeClr val="tx1"/>
                </a:solidFill>
                <a:effectLst/>
                <a:latin typeface="+mn-lt"/>
                <a:ea typeface="+mn-ea"/>
                <a:cs typeface="+mn-cs"/>
              </a:rPr>
              <a:t> </a:t>
            </a:r>
            <a:r>
              <a:rPr lang="de-DE" sz="1200" kern="1200" dirty="0" err="1">
                <a:solidFill>
                  <a:schemeClr val="tx1"/>
                </a:solidFill>
                <a:effectLst/>
                <a:latin typeface="+mn-lt"/>
                <a:ea typeface="+mn-ea"/>
                <a:cs typeface="+mn-cs"/>
              </a:rPr>
              <a:t>the</a:t>
            </a:r>
            <a:r>
              <a:rPr lang="de-DE" sz="1200" kern="1200" dirty="0">
                <a:solidFill>
                  <a:schemeClr val="tx1"/>
                </a:solidFill>
                <a:effectLst/>
                <a:latin typeface="+mn-lt"/>
                <a:ea typeface="+mn-ea"/>
                <a:cs typeface="+mn-cs"/>
              </a:rPr>
              <a:t> </a:t>
            </a:r>
            <a:r>
              <a:rPr lang="de-DE" sz="1200" kern="1200" dirty="0" err="1">
                <a:solidFill>
                  <a:schemeClr val="tx1"/>
                </a:solidFill>
                <a:effectLst/>
                <a:latin typeface="+mn-lt"/>
                <a:ea typeface="+mn-ea"/>
                <a:cs typeface="+mn-cs"/>
              </a:rPr>
              <a:t>full</a:t>
            </a:r>
            <a:r>
              <a:rPr lang="de-DE" sz="1200" kern="1200" dirty="0">
                <a:solidFill>
                  <a:schemeClr val="tx1"/>
                </a:solidFill>
                <a:effectLst/>
                <a:latin typeface="+mn-lt"/>
                <a:ea typeface="+mn-ea"/>
                <a:cs typeface="+mn-cs"/>
              </a:rPr>
              <a:t> </a:t>
            </a:r>
            <a:r>
              <a:rPr lang="de-DE" sz="1200" kern="1200" dirty="0" err="1">
                <a:solidFill>
                  <a:schemeClr val="tx1"/>
                </a:solidFill>
                <a:effectLst/>
                <a:latin typeface="+mn-lt"/>
                <a:ea typeface="+mn-ea"/>
                <a:cs typeface="+mn-cs"/>
              </a:rPr>
              <a:t>architecture</a:t>
            </a:r>
            <a:r>
              <a:rPr lang="de-DE" sz="1200" kern="1200" dirty="0">
                <a:solidFill>
                  <a:schemeClr val="tx1"/>
                </a:solidFill>
                <a:effectLst/>
                <a:latin typeface="+mn-lt"/>
                <a:ea typeface="+mn-ea"/>
                <a:cs typeface="+mn-cs"/>
              </a:rPr>
              <a:t> </a:t>
            </a:r>
            <a:r>
              <a:rPr lang="de-DE" sz="1200" kern="1200" dirty="0" err="1">
                <a:solidFill>
                  <a:schemeClr val="tx1"/>
                </a:solidFill>
                <a:effectLst/>
                <a:latin typeface="+mn-lt"/>
                <a:ea typeface="+mn-ea"/>
                <a:cs typeface="+mn-cs"/>
              </a:rPr>
              <a:t>behind</a:t>
            </a:r>
            <a:r>
              <a:rPr lang="de-DE" sz="1200" kern="1200" dirty="0">
                <a:solidFill>
                  <a:schemeClr val="tx1"/>
                </a:solidFill>
                <a:effectLst/>
                <a:latin typeface="+mn-lt"/>
                <a:ea typeface="+mn-ea"/>
                <a:cs typeface="+mn-cs"/>
              </a:rPr>
              <a:t> </a:t>
            </a:r>
            <a:r>
              <a:rPr lang="de-DE" sz="1200" kern="1200" dirty="0" err="1">
                <a:solidFill>
                  <a:schemeClr val="tx1"/>
                </a:solidFill>
                <a:effectLst/>
                <a:latin typeface="+mn-lt"/>
                <a:ea typeface="+mn-ea"/>
                <a:cs typeface="+mn-cs"/>
              </a:rPr>
              <a:t>agentic</a:t>
            </a:r>
            <a:r>
              <a:rPr lang="de-DE" sz="1200" kern="1200" dirty="0">
                <a:solidFill>
                  <a:schemeClr val="tx1"/>
                </a:solidFill>
                <a:effectLst/>
                <a:latin typeface="+mn-lt"/>
                <a:ea typeface="+mn-ea"/>
                <a:cs typeface="+mn-cs"/>
              </a:rPr>
              <a:t> </a:t>
            </a:r>
            <a:r>
              <a:rPr lang="de-DE" sz="1200" kern="1200" dirty="0" err="1">
                <a:solidFill>
                  <a:schemeClr val="tx1"/>
                </a:solidFill>
                <a:effectLst/>
                <a:latin typeface="+mn-lt"/>
                <a:ea typeface="+mn-ea"/>
                <a:cs typeface="+mn-cs"/>
              </a:rPr>
              <a:t>commerce</a:t>
            </a:r>
            <a:r>
              <a:rPr lang="de-DE" sz="1200" kern="1200" dirty="0">
                <a:solidFill>
                  <a:schemeClr val="tx1"/>
                </a:solidFill>
                <a:effectLst/>
                <a:latin typeface="+mn-lt"/>
                <a:ea typeface="+mn-ea"/>
                <a:cs typeface="+mn-cs"/>
              </a:rPr>
              <a:t>, </a:t>
            </a:r>
            <a:r>
              <a:rPr lang="de-DE" sz="1200" kern="1200" dirty="0" err="1">
                <a:solidFill>
                  <a:schemeClr val="tx1"/>
                </a:solidFill>
                <a:effectLst/>
                <a:latin typeface="+mn-lt"/>
                <a:ea typeface="+mn-ea"/>
                <a:cs typeface="+mn-cs"/>
              </a:rPr>
              <a:t>the</a:t>
            </a:r>
            <a:r>
              <a:rPr lang="de-DE" sz="1200" kern="1200" dirty="0">
                <a:solidFill>
                  <a:schemeClr val="tx1"/>
                </a:solidFill>
                <a:effectLst/>
                <a:latin typeface="+mn-lt"/>
                <a:ea typeface="+mn-ea"/>
                <a:cs typeface="+mn-cs"/>
              </a:rPr>
              <a:t> </a:t>
            </a:r>
            <a:r>
              <a:rPr lang="de-DE" sz="1200" kern="1200" dirty="0" err="1">
                <a:solidFill>
                  <a:schemeClr val="tx1"/>
                </a:solidFill>
                <a:effectLst/>
                <a:latin typeface="+mn-lt"/>
                <a:ea typeface="+mn-ea"/>
                <a:cs typeface="+mn-cs"/>
              </a:rPr>
              <a:t>technology</a:t>
            </a:r>
            <a:r>
              <a:rPr lang="de-DE" sz="1200" kern="1200" dirty="0">
                <a:solidFill>
                  <a:schemeClr val="tx1"/>
                </a:solidFill>
                <a:effectLst/>
                <a:latin typeface="+mn-lt"/>
                <a:ea typeface="+mn-ea"/>
                <a:cs typeface="+mn-cs"/>
              </a:rPr>
              <a:t> </a:t>
            </a:r>
            <a:r>
              <a:rPr lang="de-DE" sz="1200" kern="1200" dirty="0" err="1">
                <a:solidFill>
                  <a:schemeClr val="tx1"/>
                </a:solidFill>
                <a:effectLst/>
                <a:latin typeface="+mn-lt"/>
                <a:ea typeface="+mn-ea"/>
                <a:cs typeface="+mn-cs"/>
              </a:rPr>
              <a:t>that</a:t>
            </a:r>
            <a:r>
              <a:rPr lang="de-DE" sz="1200" kern="1200" dirty="0">
                <a:solidFill>
                  <a:schemeClr val="tx1"/>
                </a:solidFill>
                <a:effectLst/>
                <a:latin typeface="+mn-lt"/>
                <a:ea typeface="+mn-ea"/>
                <a:cs typeface="+mn-cs"/>
              </a:rPr>
              <a:t> </a:t>
            </a:r>
            <a:r>
              <a:rPr lang="de-DE" sz="1200" kern="1200" dirty="0" err="1">
                <a:solidFill>
                  <a:schemeClr val="tx1"/>
                </a:solidFill>
                <a:effectLst/>
                <a:latin typeface="+mn-lt"/>
                <a:ea typeface="+mn-ea"/>
                <a:cs typeface="+mn-cs"/>
              </a:rPr>
              <a:t>lets</a:t>
            </a:r>
            <a:r>
              <a:rPr lang="de-DE" sz="1200" kern="1200" dirty="0">
                <a:solidFill>
                  <a:schemeClr val="tx1"/>
                </a:solidFill>
                <a:effectLst/>
                <a:latin typeface="+mn-lt"/>
                <a:ea typeface="+mn-ea"/>
                <a:cs typeface="+mn-cs"/>
              </a:rPr>
              <a:t> an AI </a:t>
            </a:r>
            <a:r>
              <a:rPr lang="de-DE" sz="1200" kern="1200" dirty="0" err="1">
                <a:solidFill>
                  <a:schemeClr val="tx1"/>
                </a:solidFill>
                <a:effectLst/>
                <a:latin typeface="+mn-lt"/>
                <a:ea typeface="+mn-ea"/>
                <a:cs typeface="+mn-cs"/>
              </a:rPr>
              <a:t>agent</a:t>
            </a:r>
            <a:r>
              <a:rPr lang="de-DE" sz="1200" kern="1200" dirty="0">
                <a:solidFill>
                  <a:schemeClr val="tx1"/>
                </a:solidFill>
                <a:effectLst/>
                <a:latin typeface="+mn-lt"/>
                <a:ea typeface="+mn-ea"/>
                <a:cs typeface="+mn-cs"/>
              </a:rPr>
              <a:t> </a:t>
            </a:r>
            <a:r>
              <a:rPr lang="de-DE" sz="1200" kern="1200" dirty="0" err="1">
                <a:solidFill>
                  <a:schemeClr val="tx1"/>
                </a:solidFill>
                <a:effectLst/>
                <a:latin typeface="+mn-lt"/>
                <a:ea typeface="+mn-ea"/>
                <a:cs typeface="+mn-cs"/>
              </a:rPr>
              <a:t>shop</a:t>
            </a:r>
            <a:r>
              <a:rPr lang="de-DE" sz="1200" kern="1200" dirty="0">
                <a:solidFill>
                  <a:schemeClr val="tx1"/>
                </a:solidFill>
                <a:effectLst/>
                <a:latin typeface="+mn-lt"/>
                <a:ea typeface="+mn-ea"/>
                <a:cs typeface="+mn-cs"/>
              </a:rPr>
              <a:t> and </a:t>
            </a:r>
            <a:r>
              <a:rPr lang="de-DE" sz="1200" kern="1200" dirty="0" err="1">
                <a:solidFill>
                  <a:schemeClr val="tx1"/>
                </a:solidFill>
                <a:effectLst/>
                <a:latin typeface="+mn-lt"/>
                <a:ea typeface="+mn-ea"/>
                <a:cs typeface="+mn-cs"/>
              </a:rPr>
              <a:t>pay</a:t>
            </a:r>
            <a:r>
              <a:rPr lang="de-DE" sz="1200" kern="1200" dirty="0">
                <a:solidFill>
                  <a:schemeClr val="tx1"/>
                </a:solidFill>
                <a:effectLst/>
                <a:latin typeface="+mn-lt"/>
                <a:ea typeface="+mn-ea"/>
                <a:cs typeface="+mn-cs"/>
              </a:rPr>
              <a:t> on </a:t>
            </a:r>
            <a:r>
              <a:rPr lang="de-DE" sz="1200" kern="1200" dirty="0" err="1">
                <a:solidFill>
                  <a:schemeClr val="tx1"/>
                </a:solidFill>
                <a:effectLst/>
                <a:latin typeface="+mn-lt"/>
                <a:ea typeface="+mn-ea"/>
                <a:cs typeface="+mn-cs"/>
              </a:rPr>
              <a:t>your</a:t>
            </a:r>
            <a:r>
              <a:rPr lang="de-DE" sz="1200" kern="1200" dirty="0">
                <a:solidFill>
                  <a:schemeClr val="tx1"/>
                </a:solidFill>
                <a:effectLst/>
                <a:latin typeface="+mn-lt"/>
                <a:ea typeface="+mn-ea"/>
                <a:cs typeface="+mn-cs"/>
              </a:rPr>
              <a:t> behalf.</a:t>
            </a:r>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dirty="0"/>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dirty="0"/>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dirty="0"/>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16</a:t>
            </a:fld>
            <a:endParaRPr lang="en-US" dirty="0"/>
          </a:p>
        </p:txBody>
      </p:sp>
    </p:spTree>
    <p:extLst>
      <p:ext uri="{BB962C8B-B14F-4D97-AF65-F5344CB8AC3E}">
        <p14:creationId xmlns:p14="http://schemas.microsoft.com/office/powerpoint/2010/main" val="10240869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18</a:t>
            </a:fld>
            <a:endParaRPr lang="en-US" dirty="0"/>
          </a:p>
        </p:txBody>
      </p:sp>
    </p:spTree>
    <p:extLst>
      <p:ext uri="{BB962C8B-B14F-4D97-AF65-F5344CB8AC3E}">
        <p14:creationId xmlns:p14="http://schemas.microsoft.com/office/powerpoint/2010/main" val="102408699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19</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dirty="0"/>
          </a:p>
        </p:txBody>
      </p:sp>
    </p:spTree>
    <p:extLst>
      <p:ext uri="{BB962C8B-B14F-4D97-AF65-F5344CB8AC3E}">
        <p14:creationId xmlns:p14="http://schemas.microsoft.com/office/powerpoint/2010/main" val="102408699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20</a:t>
            </a:fld>
            <a:endParaRPr lang="en-US" dirty="0"/>
          </a:p>
        </p:txBody>
      </p:sp>
    </p:spTree>
    <p:extLst>
      <p:ext uri="{BB962C8B-B14F-4D97-AF65-F5344CB8AC3E}">
        <p14:creationId xmlns:p14="http://schemas.microsoft.com/office/powerpoint/2010/main" val="102408699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de-DE"/>
          </a:p>
        </p:txBody>
      </p:sp>
      <p:sp>
        <p:nvSpPr>
          <p:cNvPr id="3" name="Notes Placeholder 2"/>
          <p:cNvSpPr>
            <a:spLocks noGrp="1"/>
          </p:cNvSpPr>
          <p:nvPr>
            <p:ph type="body" idx="1"/>
          </p:nvPr>
        </p:nvSpPr>
        <p:spPr/>
        <p:txBody>
          <a:bodyPr/>
          <a:lstStyle/>
          <a:p>
            <a:r>
              <a:rPr lang="de-DE" dirty="0"/>
              <a:t>Welcome to a </a:t>
            </a:r>
            <a:r>
              <a:rPr lang="de-DE" dirty="0" err="1"/>
              <a:t>new</a:t>
            </a:r>
            <a:r>
              <a:rPr lang="de-DE" dirty="0"/>
              <a:t> </a:t>
            </a:r>
            <a:r>
              <a:rPr lang="de-DE" dirty="0" err="1"/>
              <a:t>episode</a:t>
            </a:r>
            <a:r>
              <a:rPr lang="de-DE" dirty="0"/>
              <a:t> </a:t>
            </a:r>
            <a:r>
              <a:rPr lang="de-DE" dirty="0" err="1"/>
              <a:t>of</a:t>
            </a:r>
            <a:r>
              <a:rPr lang="de-DE" dirty="0"/>
              <a:t> RetailPayment.io, </a:t>
            </a:r>
            <a:r>
              <a:rPr lang="de-DE" dirty="0" err="1"/>
              <a:t>the</a:t>
            </a:r>
            <a:r>
              <a:rPr lang="de-DE" dirty="0"/>
              <a:t> podcast </a:t>
            </a:r>
            <a:r>
              <a:rPr lang="de-DE" dirty="0" err="1"/>
              <a:t>about</a:t>
            </a:r>
            <a:r>
              <a:rPr lang="de-DE" dirty="0"/>
              <a:t> </a:t>
            </a:r>
            <a:r>
              <a:rPr lang="de-DE" dirty="0" err="1"/>
              <a:t>payment</a:t>
            </a:r>
            <a:r>
              <a:rPr lang="de-DE" dirty="0"/>
              <a:t>, e </a:t>
            </a:r>
            <a:r>
              <a:rPr lang="de-DE" dirty="0" err="1"/>
              <a:t>commerce</a:t>
            </a:r>
            <a:r>
              <a:rPr lang="de-DE" dirty="0"/>
              <a:t> and </a:t>
            </a:r>
            <a:r>
              <a:rPr lang="de-DE" dirty="0" err="1"/>
              <a:t>the</a:t>
            </a:r>
            <a:r>
              <a:rPr lang="de-DE" dirty="0"/>
              <a:t> </a:t>
            </a:r>
            <a:r>
              <a:rPr lang="de-DE" dirty="0" err="1"/>
              <a:t>technologies</a:t>
            </a:r>
            <a:r>
              <a:rPr lang="de-DE" dirty="0"/>
              <a:t> </a:t>
            </a:r>
            <a:r>
              <a:rPr lang="de-DE" dirty="0" err="1"/>
              <a:t>behind</a:t>
            </a:r>
            <a:r>
              <a:rPr lang="de-DE" dirty="0"/>
              <a:t> modern digital </a:t>
            </a:r>
            <a:r>
              <a:rPr lang="de-DE" dirty="0" err="1"/>
              <a:t>retail</a:t>
            </a:r>
            <a:r>
              <a:rPr lang="de-DE" dirty="0"/>
              <a:t>.</a:t>
            </a:r>
          </a:p>
          <a:p>
            <a:r>
              <a:rPr lang="de-DE" sz="1200" kern="1200" dirty="0">
                <a:solidFill>
                  <a:schemeClr val="tx1"/>
                </a:solidFill>
                <a:effectLst/>
                <a:latin typeface="+mn-lt"/>
                <a:ea typeface="+mn-ea"/>
                <a:cs typeface="+mn-cs"/>
              </a:rPr>
              <a:t>Today I am </a:t>
            </a:r>
            <a:r>
              <a:rPr lang="de-DE" sz="1200" kern="1200" dirty="0" err="1">
                <a:solidFill>
                  <a:schemeClr val="tx1"/>
                </a:solidFill>
                <a:effectLst/>
                <a:latin typeface="+mn-lt"/>
                <a:ea typeface="+mn-ea"/>
                <a:cs typeface="+mn-cs"/>
              </a:rPr>
              <a:t>going</a:t>
            </a:r>
            <a:r>
              <a:rPr lang="de-DE" sz="1200" kern="1200" dirty="0">
                <a:solidFill>
                  <a:schemeClr val="tx1"/>
                </a:solidFill>
                <a:effectLst/>
                <a:latin typeface="+mn-lt"/>
                <a:ea typeface="+mn-ea"/>
                <a:cs typeface="+mn-cs"/>
              </a:rPr>
              <a:t> to </a:t>
            </a:r>
            <a:r>
              <a:rPr lang="de-DE" sz="1200" kern="1200" dirty="0" err="1">
                <a:solidFill>
                  <a:schemeClr val="tx1"/>
                </a:solidFill>
                <a:effectLst/>
                <a:latin typeface="+mn-lt"/>
                <a:ea typeface="+mn-ea"/>
                <a:cs typeface="+mn-cs"/>
              </a:rPr>
              <a:t>walk</a:t>
            </a:r>
            <a:r>
              <a:rPr lang="de-DE" sz="1200" kern="1200" dirty="0">
                <a:solidFill>
                  <a:schemeClr val="tx1"/>
                </a:solidFill>
                <a:effectLst/>
                <a:latin typeface="+mn-lt"/>
                <a:ea typeface="+mn-ea"/>
                <a:cs typeface="+mn-cs"/>
              </a:rPr>
              <a:t> </a:t>
            </a:r>
            <a:r>
              <a:rPr lang="de-DE" sz="1200" kern="1200" dirty="0" err="1">
                <a:solidFill>
                  <a:schemeClr val="tx1"/>
                </a:solidFill>
                <a:effectLst/>
                <a:latin typeface="+mn-lt"/>
                <a:ea typeface="+mn-ea"/>
                <a:cs typeface="+mn-cs"/>
              </a:rPr>
              <a:t>through</a:t>
            </a:r>
            <a:r>
              <a:rPr lang="de-DE" sz="1200" kern="1200" dirty="0">
                <a:solidFill>
                  <a:schemeClr val="tx1"/>
                </a:solidFill>
                <a:effectLst/>
                <a:latin typeface="+mn-lt"/>
                <a:ea typeface="+mn-ea"/>
                <a:cs typeface="+mn-cs"/>
              </a:rPr>
              <a:t> </a:t>
            </a:r>
            <a:r>
              <a:rPr lang="de-DE" sz="1200" kern="1200" dirty="0" err="1">
                <a:solidFill>
                  <a:schemeClr val="tx1"/>
                </a:solidFill>
                <a:effectLst/>
                <a:latin typeface="+mn-lt"/>
                <a:ea typeface="+mn-ea"/>
                <a:cs typeface="+mn-cs"/>
              </a:rPr>
              <a:t>the</a:t>
            </a:r>
            <a:r>
              <a:rPr lang="de-DE" sz="1200" kern="1200" dirty="0">
                <a:solidFill>
                  <a:schemeClr val="tx1"/>
                </a:solidFill>
                <a:effectLst/>
                <a:latin typeface="+mn-lt"/>
                <a:ea typeface="+mn-ea"/>
                <a:cs typeface="+mn-cs"/>
              </a:rPr>
              <a:t> </a:t>
            </a:r>
            <a:r>
              <a:rPr lang="de-DE" sz="1200" kern="1200" dirty="0" err="1">
                <a:solidFill>
                  <a:schemeClr val="tx1"/>
                </a:solidFill>
                <a:effectLst/>
                <a:latin typeface="+mn-lt"/>
                <a:ea typeface="+mn-ea"/>
                <a:cs typeface="+mn-cs"/>
              </a:rPr>
              <a:t>full</a:t>
            </a:r>
            <a:r>
              <a:rPr lang="de-DE" sz="1200" kern="1200" dirty="0">
                <a:solidFill>
                  <a:schemeClr val="tx1"/>
                </a:solidFill>
                <a:effectLst/>
                <a:latin typeface="+mn-lt"/>
                <a:ea typeface="+mn-ea"/>
                <a:cs typeface="+mn-cs"/>
              </a:rPr>
              <a:t> </a:t>
            </a:r>
            <a:r>
              <a:rPr lang="de-DE" sz="1200" kern="1200" dirty="0" err="1">
                <a:solidFill>
                  <a:schemeClr val="tx1"/>
                </a:solidFill>
                <a:effectLst/>
                <a:latin typeface="+mn-lt"/>
                <a:ea typeface="+mn-ea"/>
                <a:cs typeface="+mn-cs"/>
              </a:rPr>
              <a:t>architecture</a:t>
            </a:r>
            <a:r>
              <a:rPr lang="de-DE" sz="1200" kern="1200" dirty="0">
                <a:solidFill>
                  <a:schemeClr val="tx1"/>
                </a:solidFill>
                <a:effectLst/>
                <a:latin typeface="+mn-lt"/>
                <a:ea typeface="+mn-ea"/>
                <a:cs typeface="+mn-cs"/>
              </a:rPr>
              <a:t> </a:t>
            </a:r>
            <a:r>
              <a:rPr lang="de-DE" sz="1200" kern="1200" dirty="0" err="1">
                <a:solidFill>
                  <a:schemeClr val="tx1"/>
                </a:solidFill>
                <a:effectLst/>
                <a:latin typeface="+mn-lt"/>
                <a:ea typeface="+mn-ea"/>
                <a:cs typeface="+mn-cs"/>
              </a:rPr>
              <a:t>behind</a:t>
            </a:r>
            <a:r>
              <a:rPr lang="de-DE" sz="1200" kern="1200" dirty="0">
                <a:solidFill>
                  <a:schemeClr val="tx1"/>
                </a:solidFill>
                <a:effectLst/>
                <a:latin typeface="+mn-lt"/>
                <a:ea typeface="+mn-ea"/>
                <a:cs typeface="+mn-cs"/>
              </a:rPr>
              <a:t> </a:t>
            </a:r>
            <a:r>
              <a:rPr lang="de-DE" sz="1200" kern="1200" dirty="0" err="1">
                <a:solidFill>
                  <a:schemeClr val="tx1"/>
                </a:solidFill>
                <a:effectLst/>
                <a:latin typeface="+mn-lt"/>
                <a:ea typeface="+mn-ea"/>
                <a:cs typeface="+mn-cs"/>
              </a:rPr>
              <a:t>agentic</a:t>
            </a:r>
            <a:r>
              <a:rPr lang="de-DE" sz="1200" kern="1200" dirty="0">
                <a:solidFill>
                  <a:schemeClr val="tx1"/>
                </a:solidFill>
                <a:effectLst/>
                <a:latin typeface="+mn-lt"/>
                <a:ea typeface="+mn-ea"/>
                <a:cs typeface="+mn-cs"/>
              </a:rPr>
              <a:t> </a:t>
            </a:r>
            <a:r>
              <a:rPr lang="de-DE" sz="1200" kern="1200" dirty="0" err="1">
                <a:solidFill>
                  <a:schemeClr val="tx1"/>
                </a:solidFill>
                <a:effectLst/>
                <a:latin typeface="+mn-lt"/>
                <a:ea typeface="+mn-ea"/>
                <a:cs typeface="+mn-cs"/>
              </a:rPr>
              <a:t>commerce</a:t>
            </a:r>
            <a:r>
              <a:rPr lang="de-DE" sz="1200" kern="1200" dirty="0">
                <a:solidFill>
                  <a:schemeClr val="tx1"/>
                </a:solidFill>
                <a:effectLst/>
                <a:latin typeface="+mn-lt"/>
                <a:ea typeface="+mn-ea"/>
                <a:cs typeface="+mn-cs"/>
              </a:rPr>
              <a:t>, </a:t>
            </a:r>
            <a:r>
              <a:rPr lang="de-DE" sz="1200" kern="1200" dirty="0" err="1">
                <a:solidFill>
                  <a:schemeClr val="tx1"/>
                </a:solidFill>
                <a:effectLst/>
                <a:latin typeface="+mn-lt"/>
                <a:ea typeface="+mn-ea"/>
                <a:cs typeface="+mn-cs"/>
              </a:rPr>
              <a:t>the</a:t>
            </a:r>
            <a:r>
              <a:rPr lang="de-DE" sz="1200" kern="1200" dirty="0">
                <a:solidFill>
                  <a:schemeClr val="tx1"/>
                </a:solidFill>
                <a:effectLst/>
                <a:latin typeface="+mn-lt"/>
                <a:ea typeface="+mn-ea"/>
                <a:cs typeface="+mn-cs"/>
              </a:rPr>
              <a:t> </a:t>
            </a:r>
            <a:r>
              <a:rPr lang="de-DE" sz="1200" kern="1200" dirty="0" err="1">
                <a:solidFill>
                  <a:schemeClr val="tx1"/>
                </a:solidFill>
                <a:effectLst/>
                <a:latin typeface="+mn-lt"/>
                <a:ea typeface="+mn-ea"/>
                <a:cs typeface="+mn-cs"/>
              </a:rPr>
              <a:t>technology</a:t>
            </a:r>
            <a:r>
              <a:rPr lang="de-DE" sz="1200" kern="1200" dirty="0">
                <a:solidFill>
                  <a:schemeClr val="tx1"/>
                </a:solidFill>
                <a:effectLst/>
                <a:latin typeface="+mn-lt"/>
                <a:ea typeface="+mn-ea"/>
                <a:cs typeface="+mn-cs"/>
              </a:rPr>
              <a:t> </a:t>
            </a:r>
            <a:r>
              <a:rPr lang="de-DE" sz="1200" kern="1200" dirty="0" err="1">
                <a:solidFill>
                  <a:schemeClr val="tx1"/>
                </a:solidFill>
                <a:effectLst/>
                <a:latin typeface="+mn-lt"/>
                <a:ea typeface="+mn-ea"/>
                <a:cs typeface="+mn-cs"/>
              </a:rPr>
              <a:t>that</a:t>
            </a:r>
            <a:r>
              <a:rPr lang="de-DE" sz="1200" kern="1200" dirty="0">
                <a:solidFill>
                  <a:schemeClr val="tx1"/>
                </a:solidFill>
                <a:effectLst/>
                <a:latin typeface="+mn-lt"/>
                <a:ea typeface="+mn-ea"/>
                <a:cs typeface="+mn-cs"/>
              </a:rPr>
              <a:t> </a:t>
            </a:r>
            <a:r>
              <a:rPr lang="de-DE" sz="1200" kern="1200" dirty="0" err="1">
                <a:solidFill>
                  <a:schemeClr val="tx1"/>
                </a:solidFill>
                <a:effectLst/>
                <a:latin typeface="+mn-lt"/>
                <a:ea typeface="+mn-ea"/>
                <a:cs typeface="+mn-cs"/>
              </a:rPr>
              <a:t>lets</a:t>
            </a:r>
            <a:r>
              <a:rPr lang="de-DE" sz="1200" kern="1200" dirty="0">
                <a:solidFill>
                  <a:schemeClr val="tx1"/>
                </a:solidFill>
                <a:effectLst/>
                <a:latin typeface="+mn-lt"/>
                <a:ea typeface="+mn-ea"/>
                <a:cs typeface="+mn-cs"/>
              </a:rPr>
              <a:t> an AI </a:t>
            </a:r>
            <a:r>
              <a:rPr lang="de-DE" sz="1200" kern="1200" dirty="0" err="1">
                <a:solidFill>
                  <a:schemeClr val="tx1"/>
                </a:solidFill>
                <a:effectLst/>
                <a:latin typeface="+mn-lt"/>
                <a:ea typeface="+mn-ea"/>
                <a:cs typeface="+mn-cs"/>
              </a:rPr>
              <a:t>agent</a:t>
            </a:r>
            <a:r>
              <a:rPr lang="de-DE" sz="1200" kern="1200" dirty="0">
                <a:solidFill>
                  <a:schemeClr val="tx1"/>
                </a:solidFill>
                <a:effectLst/>
                <a:latin typeface="+mn-lt"/>
                <a:ea typeface="+mn-ea"/>
                <a:cs typeface="+mn-cs"/>
              </a:rPr>
              <a:t> </a:t>
            </a:r>
            <a:r>
              <a:rPr lang="de-DE" sz="1200" kern="1200" dirty="0" err="1">
                <a:solidFill>
                  <a:schemeClr val="tx1"/>
                </a:solidFill>
                <a:effectLst/>
                <a:latin typeface="+mn-lt"/>
                <a:ea typeface="+mn-ea"/>
                <a:cs typeface="+mn-cs"/>
              </a:rPr>
              <a:t>shop</a:t>
            </a:r>
            <a:r>
              <a:rPr lang="de-DE" sz="1200" kern="1200" dirty="0">
                <a:solidFill>
                  <a:schemeClr val="tx1"/>
                </a:solidFill>
                <a:effectLst/>
                <a:latin typeface="+mn-lt"/>
                <a:ea typeface="+mn-ea"/>
                <a:cs typeface="+mn-cs"/>
              </a:rPr>
              <a:t> and </a:t>
            </a:r>
            <a:r>
              <a:rPr lang="de-DE" sz="1200" kern="1200" dirty="0" err="1">
                <a:solidFill>
                  <a:schemeClr val="tx1"/>
                </a:solidFill>
                <a:effectLst/>
                <a:latin typeface="+mn-lt"/>
                <a:ea typeface="+mn-ea"/>
                <a:cs typeface="+mn-cs"/>
              </a:rPr>
              <a:t>pay</a:t>
            </a:r>
            <a:r>
              <a:rPr lang="de-DE" sz="1200" kern="1200" dirty="0">
                <a:solidFill>
                  <a:schemeClr val="tx1"/>
                </a:solidFill>
                <a:effectLst/>
                <a:latin typeface="+mn-lt"/>
                <a:ea typeface="+mn-ea"/>
                <a:cs typeface="+mn-cs"/>
              </a:rPr>
              <a:t> on </a:t>
            </a:r>
            <a:r>
              <a:rPr lang="de-DE" sz="1200" kern="1200" dirty="0" err="1">
                <a:solidFill>
                  <a:schemeClr val="tx1"/>
                </a:solidFill>
                <a:effectLst/>
                <a:latin typeface="+mn-lt"/>
                <a:ea typeface="+mn-ea"/>
                <a:cs typeface="+mn-cs"/>
              </a:rPr>
              <a:t>your</a:t>
            </a:r>
            <a:r>
              <a:rPr lang="de-DE" sz="1200" kern="1200" dirty="0">
                <a:solidFill>
                  <a:schemeClr val="tx1"/>
                </a:solidFill>
                <a:effectLst/>
                <a:latin typeface="+mn-lt"/>
                <a:ea typeface="+mn-ea"/>
                <a:cs typeface="+mn-cs"/>
              </a:rPr>
              <a:t> behalf.</a:t>
            </a:r>
          </a:p>
        </p:txBody>
      </p:sp>
      <p:sp>
        <p:nvSpPr>
          <p:cNvPr id="4" name="Slide Number Placeholder 3"/>
          <p:cNvSpPr>
            <a:spLocks noGrp="1"/>
          </p:cNvSpPr>
          <p:nvPr>
            <p:ph type="sldNum" sz="quarter" idx="10"/>
          </p:nvPr>
        </p:nvSpPr>
        <p:spPr/>
        <p:txBody>
          <a:bodyPr/>
          <a:lstStyle/>
          <a:p>
            <a:fld id="{F7021451-1387-4CA6-816F-3879F97B5CBC}" type="slidenum">
              <a:rPr lang="en-US"/>
              <a:t>22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dirty="0"/>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dirty="0"/>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dirty="0"/>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dirty="0"/>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21.xm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Text 16"/>
          <p:cNvSpPr/>
          <p:nvPr/>
        </p:nvSpPr>
        <p:spPr>
          <a:xfrm>
            <a:off x="342900" y="4882896"/>
            <a:ext cx="4114800" cy="205740"/>
          </a:xfrm>
          <a:prstGeom prst="rect">
            <a:avLst/>
          </a:prstGeom>
          <a:noFill/>
          <a:ln/>
        </p:spPr>
        <p:txBody>
          <a:bodyPr wrap="square" lIns="0" tIns="0" rIns="0" bIns="0" rtlCol="0" anchor="ctr"/>
          <a:lstStyle/>
          <a:p>
            <a:r>
              <a:rPr lang="en-US" sz="750" b="1" dirty="0">
                <a:solidFill>
                  <a:srgbClr val="64748B"/>
                </a:solidFill>
                <a:latin typeface="Calibri" pitchFamily="34" charset="0"/>
                <a:ea typeface="Calibri" pitchFamily="34" charset="-122"/>
                <a:cs typeface="Calibri" pitchFamily="34" charset="-120"/>
              </a:rPr>
              <a:t>Retailpayment.io</a:t>
            </a:r>
            <a:endParaRPr lang="en-US" sz="750" dirty="0"/>
          </a:p>
        </p:txBody>
      </p:sp>
      <p:sp>
        <p:nvSpPr>
          <p:cNvPr id="19" name="Text 17"/>
          <p:cNvSpPr/>
          <p:nvPr/>
        </p:nvSpPr>
        <p:spPr>
          <a:xfrm>
            <a:off x="8113014" y="4882896"/>
            <a:ext cx="685800" cy="205740"/>
          </a:xfrm>
          <a:prstGeom prst="rect">
            <a:avLst/>
          </a:prstGeom>
          <a:noFill/>
          <a:ln/>
        </p:spPr>
        <p:txBody>
          <a:bodyPr wrap="square" lIns="0" tIns="0" rIns="0" bIns="0" rtlCol="0" anchor="ctr"/>
          <a:lstStyle/>
          <a:p>
            <a:pPr algn="r"/>
            <a:r>
              <a:rPr lang="en-US" sz="750" dirty="0">
                <a:solidFill>
                  <a:srgbClr val="94A3B8"/>
                </a:solidFill>
                <a:latin typeface="Calibri" pitchFamily="34" charset="0"/>
                <a:ea typeface="Calibri" pitchFamily="34" charset="-122"/>
                <a:cs typeface="Calibri" pitchFamily="34" charset="-120"/>
              </a:rPr>
              <a:t>1</a:t>
            </a:r>
            <a:endParaRPr lang="en-US" sz="750" dirty="0"/>
          </a:p>
        </p:txBody>
      </p:sp>
      <p:pic>
        <p:nvPicPr>
          <p:cNvPr id="8" name="Grafik 7">
            <a:extLst>
              <a:ext uri="{FF2B5EF4-FFF2-40B4-BE49-F238E27FC236}">
                <a16:creationId xmlns:a16="http://schemas.microsoft.com/office/drawing/2014/main" id="{0E158819-195A-D14E-720B-95F4DC44BA93}"/>
              </a:ext>
            </a:extLst>
          </p:cNvPr>
          <p:cNvPicPr>
            <a:picLocks noChangeAspect="1"/>
          </p:cNvPicPr>
          <p:nvPr/>
        </p:nvPicPr>
        <p:blipFill>
          <a:blip r:embed="rId3"/>
          <a:stretch>
            <a:fillRect/>
          </a:stretch>
        </p:blipFill>
        <p:spPr>
          <a:xfrm>
            <a:off x="0" y="128868"/>
            <a:ext cx="9144000" cy="4885765"/>
          </a:xfrm>
          <a:prstGeom prst="rect">
            <a:avLst/>
          </a:prstGeom>
        </p:spPr>
      </p:pic>
    </p:spTree>
  </p:cSld>
  <p:clrMapOvr>
    <a:masterClrMapping/>
  </p:clrMapOvr>
  <mc:AlternateContent xmlns:mc="http://schemas.openxmlformats.org/markup-compatibility/2006" xmlns:p14="http://schemas.microsoft.com/office/powerpoint/2010/main">
    <mc:Choice Requires="p14">
      <p:transition spd="slow" p14:dur="2000" advTm="31021"/>
    </mc:Choice>
    <mc:Fallback xmlns="">
      <p:transition spd="slow" advTm="31021"/>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hape 0"/>
          <p:cNvSpPr/>
          <p:nvPr/>
        </p:nvSpPr>
        <p:spPr>
          <a:xfrm>
            <a:off x="548640" y="502920"/>
            <a:ext cx="1005840" cy="1005840"/>
          </a:xfrm>
          <a:prstGeom prst="ellipse">
            <a:avLst/>
          </a:prstGeom>
          <a:solidFill>
            <a:srgbClr val="F96167"/>
          </a:solidFill>
          <a:ln w="12700">
            <a:solidFill>
              <a:srgbClr val="F96167"/>
            </a:solidFill>
            <a:prstDash val="solid"/>
          </a:ln>
        </p:spPr>
        <p:txBody>
          <a:bodyPr/>
          <a:lstStyle/>
          <a:p>
            <a:endParaRPr lang="de-DE"/>
          </a:p>
        </p:txBody>
      </p:sp>
      <p:sp>
        <p:nvSpPr>
          <p:cNvPr id="3" name="Text 1"/>
          <p:cNvSpPr/>
          <p:nvPr/>
        </p:nvSpPr>
        <p:spPr>
          <a:xfrm>
            <a:off x="548640" y="502920"/>
            <a:ext cx="1005840" cy="1005840"/>
          </a:xfrm>
          <a:prstGeom prst="rect">
            <a:avLst/>
          </a:prstGeom>
          <a:noFill/>
          <a:ln/>
        </p:spPr>
        <p:txBody>
          <a:bodyPr wrap="square" lIns="0" tIns="0" rIns="0" bIns="0" rtlCol="0" anchor="ctr"/>
          <a:lstStyle/>
          <a:p>
            <a:pPr marL="0" indent="0" algn="ctr">
              <a:buNone/>
            </a:pPr>
            <a:r>
              <a:rPr lang="en-US" sz="3200" b="1" dirty="0">
                <a:solidFill>
                  <a:srgbClr val="FFFFFF"/>
                </a:solidFill>
                <a:latin typeface="Georgia" pitchFamily="34" charset="0"/>
                <a:ea typeface="Georgia" pitchFamily="34" charset="-122"/>
                <a:cs typeface="Georgia" pitchFamily="34" charset="-120"/>
              </a:rPr>
              <a:t>03</a:t>
            </a:r>
            <a:endParaRPr lang="en-US" sz="3200" dirty="0"/>
          </a:p>
        </p:txBody>
      </p:sp>
      <p:sp>
        <p:nvSpPr>
          <p:cNvPr id="4" name="Shape 2"/>
          <p:cNvSpPr/>
          <p:nvPr/>
        </p:nvSpPr>
        <p:spPr>
          <a:xfrm>
            <a:off x="7589520" y="502920"/>
            <a:ext cx="1005840" cy="1005840"/>
          </a:xfrm>
          <a:prstGeom prst="ellipse">
            <a:avLst/>
          </a:prstGeom>
          <a:solidFill>
            <a:srgbClr val="F96167"/>
          </a:solidFill>
          <a:ln w="12700">
            <a:solidFill>
              <a:srgbClr val="F96167"/>
            </a:solidFill>
            <a:prstDash val="solid"/>
          </a:ln>
        </p:spPr>
        <p:txBody>
          <a:bodyPr/>
          <a:lstStyle/>
          <a:p>
            <a:endParaRPr lang="de-DE"/>
          </a:p>
        </p:txBody>
      </p:sp>
      <p:pic>
        <p:nvPicPr>
          <p:cNvPr id="5" name="Image 0" descr="preencoded.png"/>
          <p:cNvPicPr>
            <a:picLocks noChangeAspect="1"/>
          </p:cNvPicPr>
          <p:nvPr/>
        </p:nvPicPr>
        <p:blipFill>
          <a:blip r:embed="rId3"/>
          <a:stretch>
            <a:fillRect/>
          </a:stretch>
        </p:blipFill>
        <p:spPr>
          <a:xfrm>
            <a:off x="7863840" y="777240"/>
            <a:ext cx="457200" cy="457200"/>
          </a:xfrm>
          <a:prstGeom prst="rect">
            <a:avLst/>
          </a:prstGeom>
        </p:spPr>
      </p:pic>
      <p:sp>
        <p:nvSpPr>
          <p:cNvPr id="6" name="Text 3"/>
          <p:cNvSpPr/>
          <p:nvPr/>
        </p:nvSpPr>
        <p:spPr>
          <a:xfrm>
            <a:off x="1783080" y="502920"/>
            <a:ext cx="5669280" cy="228600"/>
          </a:xfrm>
          <a:prstGeom prst="rect">
            <a:avLst/>
          </a:prstGeom>
          <a:noFill/>
          <a:ln/>
        </p:spPr>
        <p:txBody>
          <a:bodyPr wrap="square" lIns="0" tIns="0" rIns="0" bIns="0" rtlCol="0" anchor="ctr"/>
          <a:lstStyle/>
          <a:p>
            <a:pPr marL="0" indent="0">
              <a:buNone/>
            </a:pPr>
            <a:r>
              <a:rPr lang="en-US" sz="1000" b="1" kern="0" spc="500" dirty="0">
                <a:solidFill>
                  <a:srgbClr val="F96167"/>
                </a:solidFill>
                <a:latin typeface="Calibri" pitchFamily="34" charset="0"/>
                <a:ea typeface="Calibri" pitchFamily="34" charset="-122"/>
                <a:cs typeface="Calibri" pitchFamily="34" charset="-120"/>
              </a:rPr>
              <a:t>GROWTH BENEFIT</a:t>
            </a:r>
            <a:endParaRPr lang="en-US" sz="1000" dirty="0"/>
          </a:p>
        </p:txBody>
      </p:sp>
      <p:sp>
        <p:nvSpPr>
          <p:cNvPr id="7" name="Text 4"/>
          <p:cNvSpPr/>
          <p:nvPr/>
        </p:nvSpPr>
        <p:spPr>
          <a:xfrm>
            <a:off x="1783080" y="777240"/>
            <a:ext cx="5760720" cy="777240"/>
          </a:xfrm>
          <a:prstGeom prst="rect">
            <a:avLst/>
          </a:prstGeom>
          <a:noFill/>
          <a:ln/>
        </p:spPr>
        <p:txBody>
          <a:bodyPr wrap="square" lIns="0" tIns="0" rIns="0" bIns="0" rtlCol="0" anchor="t"/>
          <a:lstStyle/>
          <a:p>
            <a:pPr marL="0" indent="0">
              <a:buNone/>
            </a:pPr>
            <a:r>
              <a:rPr lang="en-US" sz="2200" b="1" dirty="0">
                <a:solidFill>
                  <a:srgbClr val="1E2761"/>
                </a:solidFill>
                <a:latin typeface="Georgia" pitchFamily="34" charset="0"/>
                <a:ea typeface="Georgia" pitchFamily="34" charset="-122"/>
                <a:cs typeface="Georgia" pitchFamily="34" charset="-120"/>
              </a:rPr>
              <a:t>Defensive positioning against disintermediation</a:t>
            </a:r>
            <a:endParaRPr lang="en-US" sz="2200" dirty="0"/>
          </a:p>
        </p:txBody>
      </p:sp>
      <p:sp>
        <p:nvSpPr>
          <p:cNvPr id="8" name="Text 5"/>
          <p:cNvSpPr/>
          <p:nvPr/>
        </p:nvSpPr>
        <p:spPr>
          <a:xfrm>
            <a:off x="1783080" y="1600200"/>
            <a:ext cx="5760720" cy="365760"/>
          </a:xfrm>
          <a:prstGeom prst="rect">
            <a:avLst/>
          </a:prstGeom>
          <a:noFill/>
          <a:ln/>
        </p:spPr>
        <p:txBody>
          <a:bodyPr wrap="square" lIns="0" tIns="0" rIns="0" bIns="0" rtlCol="0" anchor="ctr"/>
          <a:lstStyle/>
          <a:p>
            <a:pPr marL="0" indent="0">
              <a:buNone/>
            </a:pPr>
            <a:r>
              <a:rPr lang="en-US" sz="1300" b="1" i="1" dirty="0">
                <a:solidFill>
                  <a:srgbClr val="F96167"/>
                </a:solidFill>
                <a:latin typeface="Calibri" pitchFamily="34" charset="0"/>
                <a:ea typeface="Calibri" pitchFamily="34" charset="-122"/>
                <a:cs typeface="Calibri" pitchFamily="34" charset="-120"/>
              </a:rPr>
              <a:t>If you don't run your own surface, someone else will run it for you.</a:t>
            </a:r>
            <a:endParaRPr lang="en-US" sz="1300" dirty="0"/>
          </a:p>
        </p:txBody>
      </p:sp>
      <p:sp>
        <p:nvSpPr>
          <p:cNvPr id="9" name="Shape 6"/>
          <p:cNvSpPr/>
          <p:nvPr/>
        </p:nvSpPr>
        <p:spPr>
          <a:xfrm>
            <a:off x="548640" y="2194560"/>
            <a:ext cx="8046720" cy="0"/>
          </a:xfrm>
          <a:prstGeom prst="line">
            <a:avLst/>
          </a:prstGeom>
          <a:noFill/>
          <a:ln w="12700">
            <a:solidFill>
              <a:srgbClr val="D9DEE8"/>
            </a:solidFill>
            <a:prstDash val="solid"/>
          </a:ln>
        </p:spPr>
        <p:txBody>
          <a:bodyPr/>
          <a:lstStyle/>
          <a:p>
            <a:endParaRPr lang="de-DE"/>
          </a:p>
        </p:txBody>
      </p:sp>
      <p:sp>
        <p:nvSpPr>
          <p:cNvPr id="10" name="Text 7"/>
          <p:cNvSpPr/>
          <p:nvPr/>
        </p:nvSpPr>
        <p:spPr>
          <a:xfrm>
            <a:off x="548640" y="2468880"/>
            <a:ext cx="8046720" cy="2194560"/>
          </a:xfrm>
          <a:prstGeom prst="rect">
            <a:avLst/>
          </a:prstGeom>
          <a:noFill/>
          <a:ln/>
        </p:spPr>
        <p:txBody>
          <a:bodyPr wrap="square" lIns="0" tIns="0" rIns="0" bIns="0" rtlCol="0" anchor="ctr"/>
          <a:lstStyle/>
          <a:p>
            <a:pPr marL="0" indent="0">
              <a:spcAft>
                <a:spcPts val="800"/>
              </a:spcAft>
              <a:buNone/>
            </a:pPr>
            <a:r>
              <a:rPr lang="en-US" sz="1400" dirty="0">
                <a:solidFill>
                  <a:srgbClr val="1E293B"/>
                </a:solidFill>
                <a:latin typeface="Calibri" pitchFamily="34" charset="0"/>
                <a:ea typeface="Calibri" pitchFamily="34" charset="-122"/>
                <a:cs typeface="Calibri" pitchFamily="34" charset="-120"/>
              </a:rPr>
              <a:t>If agents become a dominant shopping surface, you will be discovered either way but  without your own MCP server, super-aggregator agents will mediate you through third-party data on their terms. </a:t>
            </a:r>
          </a:p>
          <a:p>
            <a:pPr marL="0" indent="0">
              <a:spcAft>
                <a:spcPts val="800"/>
              </a:spcAft>
              <a:buNone/>
            </a:pPr>
            <a:r>
              <a:rPr lang="en-US" sz="1400" dirty="0">
                <a:solidFill>
                  <a:srgbClr val="1E293B"/>
                </a:solidFill>
                <a:latin typeface="Calibri" pitchFamily="34" charset="0"/>
                <a:ea typeface="Calibri" pitchFamily="34" charset="-122"/>
                <a:cs typeface="Calibri" pitchFamily="34" charset="-120"/>
              </a:rPr>
              <a:t>Running your own surface is how you participate in agentic commerce without being intermediated by a layer you don't control. </a:t>
            </a:r>
          </a:p>
          <a:p>
            <a:pPr marL="0" indent="0">
              <a:spcAft>
                <a:spcPts val="800"/>
              </a:spcAft>
              <a:buNone/>
            </a:pPr>
            <a:r>
              <a:rPr lang="en-US" sz="1400" dirty="0">
                <a:solidFill>
                  <a:srgbClr val="1E293B"/>
                </a:solidFill>
                <a:latin typeface="Calibri" pitchFamily="34" charset="0"/>
                <a:ea typeface="Calibri" pitchFamily="34" charset="-122"/>
                <a:cs typeface="Calibri" pitchFamily="34" charset="-120"/>
              </a:rPr>
              <a:t>The merchants who delay this decision cede pricing, presentation, and customer context to whoever builds the aggregator first.</a:t>
            </a:r>
            <a:endParaRPr lang="en-US" sz="1400" dirty="0"/>
          </a:p>
        </p:txBody>
      </p:sp>
      <p:sp>
        <p:nvSpPr>
          <p:cNvPr id="15" name="Text 6">
            <a:extLst>
              <a:ext uri="{FF2B5EF4-FFF2-40B4-BE49-F238E27FC236}">
                <a16:creationId xmlns:a16="http://schemas.microsoft.com/office/drawing/2014/main" id="{DE0B2A01-667B-680E-E302-AA063C6E821E}"/>
              </a:ext>
            </a:extLst>
          </p:cNvPr>
          <p:cNvSpPr/>
          <p:nvPr/>
        </p:nvSpPr>
        <p:spPr>
          <a:xfrm>
            <a:off x="548640" y="4837176"/>
            <a:ext cx="7315200" cy="274320"/>
          </a:xfrm>
          <a:prstGeom prst="rect">
            <a:avLst/>
          </a:prstGeom>
          <a:noFill/>
          <a:ln/>
        </p:spPr>
        <p:txBody>
          <a:bodyPr wrap="square" lIns="0" tIns="0" rIns="0" bIns="0" rtlCol="0" anchor="ctr"/>
          <a:lstStyle/>
          <a:p>
            <a:r>
              <a:rPr lang="en-US" sz="1000" dirty="0">
                <a:latin typeface="Calibri" pitchFamily="34" charset="0"/>
                <a:ea typeface="Calibri" pitchFamily="34" charset="-122"/>
                <a:cs typeface="Calibri" pitchFamily="34" charset="-120"/>
              </a:rPr>
              <a:t>Prepared for merchant leadership by Retailpayment.io</a:t>
            </a:r>
            <a:endParaRPr lang="en-US" sz="10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6">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548640" y="502920"/>
            <a:ext cx="1005840" cy="1005840"/>
          </a:xfrm>
          <a:prstGeom prst="ellipse">
            <a:avLst/>
          </a:prstGeom>
          <a:solidFill>
            <a:srgbClr val="F96167"/>
          </a:solidFill>
          <a:ln w="12700">
            <a:solidFill>
              <a:srgbClr val="F96167"/>
            </a:solidFill>
            <a:prstDash val="solid"/>
          </a:ln>
        </p:spPr>
        <p:txBody>
          <a:bodyPr/>
          <a:lstStyle/>
          <a:p>
            <a:endParaRPr lang="de-DE" dirty="0"/>
          </a:p>
        </p:txBody>
      </p:sp>
      <p:sp>
        <p:nvSpPr>
          <p:cNvPr id="3" name="Text 1"/>
          <p:cNvSpPr/>
          <p:nvPr/>
        </p:nvSpPr>
        <p:spPr>
          <a:xfrm>
            <a:off x="548640" y="502920"/>
            <a:ext cx="1005840" cy="1005840"/>
          </a:xfrm>
          <a:prstGeom prst="rect">
            <a:avLst/>
          </a:prstGeom>
          <a:noFill/>
          <a:ln/>
        </p:spPr>
        <p:txBody>
          <a:bodyPr wrap="square" lIns="0" tIns="0" rIns="0" bIns="0" rtlCol="0" anchor="ctr"/>
          <a:lstStyle/>
          <a:p>
            <a:pPr marL="0" indent="0" algn="ctr">
              <a:buNone/>
            </a:pPr>
            <a:r>
              <a:rPr lang="en-US" sz="3200" b="1" dirty="0">
                <a:solidFill>
                  <a:srgbClr val="FFFFFF"/>
                </a:solidFill>
                <a:latin typeface="Georgia" pitchFamily="34" charset="0"/>
                <a:ea typeface="Georgia" pitchFamily="34" charset="-122"/>
                <a:cs typeface="Georgia" pitchFamily="34" charset="-120"/>
              </a:rPr>
              <a:t>03</a:t>
            </a:r>
            <a:endParaRPr lang="en-US" sz="3200" dirty="0"/>
          </a:p>
        </p:txBody>
      </p:sp>
      <p:sp>
        <p:nvSpPr>
          <p:cNvPr id="4" name="Shape 2"/>
          <p:cNvSpPr/>
          <p:nvPr/>
        </p:nvSpPr>
        <p:spPr>
          <a:xfrm>
            <a:off x="7589520" y="502920"/>
            <a:ext cx="1005840" cy="1005840"/>
          </a:xfrm>
          <a:prstGeom prst="ellipse">
            <a:avLst/>
          </a:prstGeom>
          <a:solidFill>
            <a:srgbClr val="F96167"/>
          </a:solidFill>
          <a:ln w="12700">
            <a:solidFill>
              <a:srgbClr val="F96167"/>
            </a:solidFill>
            <a:prstDash val="solid"/>
          </a:ln>
        </p:spPr>
        <p:txBody>
          <a:bodyPr/>
          <a:lstStyle/>
          <a:p>
            <a:endParaRPr lang="de-DE" dirty="0"/>
          </a:p>
        </p:txBody>
      </p:sp>
      <p:pic>
        <p:nvPicPr>
          <p:cNvPr id="5" name="Image 0" descr="preencoded.png"/>
          <p:cNvPicPr>
            <a:picLocks noChangeAspect="1"/>
          </p:cNvPicPr>
          <p:nvPr/>
        </p:nvPicPr>
        <p:blipFill>
          <a:blip r:embed="rId3"/>
          <a:stretch>
            <a:fillRect/>
          </a:stretch>
        </p:blipFill>
        <p:spPr>
          <a:xfrm>
            <a:off x="7863840" y="777240"/>
            <a:ext cx="457200" cy="457200"/>
          </a:xfrm>
          <a:prstGeom prst="rect">
            <a:avLst/>
          </a:prstGeom>
        </p:spPr>
      </p:pic>
      <p:sp>
        <p:nvSpPr>
          <p:cNvPr id="6" name="Text 3"/>
          <p:cNvSpPr/>
          <p:nvPr/>
        </p:nvSpPr>
        <p:spPr>
          <a:xfrm>
            <a:off x="1783080" y="502920"/>
            <a:ext cx="5669280" cy="228600"/>
          </a:xfrm>
          <a:prstGeom prst="rect">
            <a:avLst/>
          </a:prstGeom>
          <a:noFill/>
          <a:ln/>
        </p:spPr>
        <p:txBody>
          <a:bodyPr wrap="square" lIns="0" tIns="0" rIns="0" bIns="0" rtlCol="0" anchor="ctr"/>
          <a:lstStyle/>
          <a:p>
            <a:pPr marL="0" indent="0">
              <a:buNone/>
            </a:pPr>
            <a:r>
              <a:rPr lang="en-US" sz="1000" b="1" kern="0" spc="500" dirty="0">
                <a:solidFill>
                  <a:srgbClr val="F96167"/>
                </a:solidFill>
                <a:latin typeface="Calibri" pitchFamily="34" charset="0"/>
                <a:ea typeface="Calibri" pitchFamily="34" charset="-122"/>
                <a:cs typeface="Calibri" pitchFamily="34" charset="-120"/>
              </a:rPr>
              <a:t>GROWTH BENEFIT</a:t>
            </a:r>
            <a:endParaRPr lang="en-US" sz="1000" dirty="0"/>
          </a:p>
        </p:txBody>
      </p:sp>
      <p:sp>
        <p:nvSpPr>
          <p:cNvPr id="7" name="Text 4"/>
          <p:cNvSpPr/>
          <p:nvPr/>
        </p:nvSpPr>
        <p:spPr>
          <a:xfrm>
            <a:off x="1783080" y="777240"/>
            <a:ext cx="5760720" cy="777240"/>
          </a:xfrm>
          <a:prstGeom prst="rect">
            <a:avLst/>
          </a:prstGeom>
          <a:noFill/>
          <a:ln/>
        </p:spPr>
        <p:txBody>
          <a:bodyPr wrap="square" lIns="0" tIns="0" rIns="0" bIns="0" rtlCol="0" anchor="t"/>
          <a:lstStyle/>
          <a:p>
            <a:pPr marL="0" indent="0">
              <a:buNone/>
            </a:pPr>
            <a:r>
              <a:rPr lang="en-US" sz="2200" b="1" dirty="0">
                <a:solidFill>
                  <a:srgbClr val="1E2761"/>
                </a:solidFill>
                <a:latin typeface="Georgia" pitchFamily="34" charset="0"/>
                <a:ea typeface="Georgia" pitchFamily="34" charset="-122"/>
                <a:cs typeface="Georgia" pitchFamily="34" charset="-120"/>
              </a:rPr>
              <a:t>Defensive positioning against disintermediation</a:t>
            </a:r>
            <a:endParaRPr lang="en-US" sz="2200" dirty="0"/>
          </a:p>
        </p:txBody>
      </p:sp>
      <p:sp>
        <p:nvSpPr>
          <p:cNvPr id="8" name="Text 5"/>
          <p:cNvSpPr/>
          <p:nvPr/>
        </p:nvSpPr>
        <p:spPr>
          <a:xfrm>
            <a:off x="1783080" y="1600200"/>
            <a:ext cx="5760720" cy="365760"/>
          </a:xfrm>
          <a:prstGeom prst="rect">
            <a:avLst/>
          </a:prstGeom>
          <a:noFill/>
          <a:ln/>
        </p:spPr>
        <p:txBody>
          <a:bodyPr wrap="square" lIns="0" tIns="0" rIns="0" bIns="0" rtlCol="0" anchor="ctr"/>
          <a:lstStyle/>
          <a:p>
            <a:pPr marL="0" indent="0">
              <a:buNone/>
            </a:pPr>
            <a:r>
              <a:rPr lang="en-US" sz="1300" b="1" i="1" dirty="0">
                <a:solidFill>
                  <a:srgbClr val="F96167"/>
                </a:solidFill>
                <a:latin typeface="Calibri" pitchFamily="34" charset="0"/>
                <a:ea typeface="Calibri" pitchFamily="34" charset="-122"/>
                <a:cs typeface="Calibri" pitchFamily="34" charset="-120"/>
              </a:rPr>
              <a:t>If you don't run your own surface, someone else will run it for you.</a:t>
            </a:r>
            <a:endParaRPr lang="en-US" sz="1300" dirty="0"/>
          </a:p>
        </p:txBody>
      </p:sp>
      <p:sp>
        <p:nvSpPr>
          <p:cNvPr id="9" name="Shape 6"/>
          <p:cNvSpPr/>
          <p:nvPr/>
        </p:nvSpPr>
        <p:spPr>
          <a:xfrm>
            <a:off x="548640" y="2194560"/>
            <a:ext cx="8046720" cy="0"/>
          </a:xfrm>
          <a:prstGeom prst="line">
            <a:avLst/>
          </a:prstGeom>
          <a:noFill/>
          <a:ln w="12700">
            <a:solidFill>
              <a:srgbClr val="D9DEE8"/>
            </a:solidFill>
            <a:prstDash val="solid"/>
          </a:ln>
        </p:spPr>
        <p:txBody>
          <a:bodyPr/>
          <a:lstStyle/>
          <a:p>
            <a:endParaRPr lang="de-DE" dirty="0"/>
          </a:p>
        </p:txBody>
      </p:sp>
      <p:sp>
        <p:nvSpPr>
          <p:cNvPr id="15" name="Text 6">
            <a:extLst>
              <a:ext uri="{FF2B5EF4-FFF2-40B4-BE49-F238E27FC236}">
                <a16:creationId xmlns:a16="http://schemas.microsoft.com/office/drawing/2014/main" id="{DE0B2A01-667B-680E-E302-AA063C6E821E}"/>
              </a:ext>
            </a:extLst>
          </p:cNvPr>
          <p:cNvSpPr/>
          <p:nvPr/>
        </p:nvSpPr>
        <p:spPr>
          <a:xfrm>
            <a:off x="548640" y="4837176"/>
            <a:ext cx="7315200" cy="274320"/>
          </a:xfrm>
          <a:prstGeom prst="rect">
            <a:avLst/>
          </a:prstGeom>
          <a:noFill/>
          <a:ln/>
        </p:spPr>
        <p:txBody>
          <a:bodyPr wrap="square" lIns="0" tIns="0" rIns="0" bIns="0" rtlCol="0" anchor="ctr"/>
          <a:lstStyle/>
          <a:p>
            <a:r>
              <a:rPr lang="en-US" sz="1000" dirty="0">
                <a:latin typeface="Calibri" pitchFamily="34" charset="0"/>
                <a:ea typeface="Calibri" pitchFamily="34" charset="-122"/>
                <a:cs typeface="Calibri" pitchFamily="34" charset="-120"/>
              </a:rPr>
              <a:t>Prepared for merchant leadership by Retailpayment.io</a:t>
            </a:r>
            <a:endParaRPr lang="en-US" sz="1000" dirty="0"/>
          </a:p>
        </p:txBody>
      </p:sp>
      <p:sp>
        <p:nvSpPr>
          <p:cNvPr id="300" name="Btn1"/>
          <p:cNvSpPr/>
          <p:nvPr/>
        </p:nvSpPr>
        <p:spPr>
          <a:xfrm>
            <a:off x="548640" y="2506980"/>
            <a:ext cx="292608" cy="292608"/>
          </a:xfrm>
          <a:prstGeom prst="roundRect">
            <a:avLst>
              <a:gd name="adj" fmla="val 28000"/>
            </a:avLst>
          </a:prstGeom>
          <a:solidFill>
            <a:srgbClr val="F96167"/>
          </a:solidFill>
          <a:ln>
            <a:noFill/>
          </a:ln>
        </p:spPr>
        <p:txBody>
          <a:bodyPr wrap="square" lIns="0" tIns="0" rIns="0" bIns="0" rtlCol="0" anchor="ctr"/>
          <a:lstStyle/>
          <a:p>
            <a:pPr algn="ctr">
              <a:buNone/>
            </a:pPr>
            <a:r>
              <a:rPr lang="en-US" sz="1200" b="1" dirty="0">
                <a:solidFill>
                  <a:srgbClr val="FFFFFF"/>
                </a:solidFill>
                <a:latin typeface="Calibri" pitchFamily="34" charset="0"/>
                <a:ea typeface="Calibri" pitchFamily="34" charset="-122"/>
                <a:cs typeface="Calibri" pitchFamily="34" charset="-120"/>
              </a:rPr>
              <a:t>1</a:t>
            </a:r>
          </a:p>
        </p:txBody>
      </p:sp>
      <p:sp>
        <p:nvSpPr>
          <p:cNvPr id="301" name="Row"/>
          <p:cNvSpPr/>
          <p:nvPr/>
        </p:nvSpPr>
        <p:spPr>
          <a:xfrm>
            <a:off x="1005840" y="2468880"/>
            <a:ext cx="7589520" cy="548640"/>
          </a:xfrm>
          <a:prstGeom prst="rect">
            <a:avLst/>
          </a:prstGeom>
          <a:noFill/>
          <a:ln/>
        </p:spPr>
        <p:txBody>
          <a:bodyPr wrap="square" lIns="0" tIns="0" rIns="0" bIns="0" rtlCol="0" anchor="t"/>
          <a:lstStyle/>
          <a:p>
            <a:pPr marL="0" indent="0">
              <a:lnSpc>
                <a:spcPct val="106000"/>
              </a:lnSpc>
              <a:buNone/>
            </a:pPr>
            <a:r>
              <a:rPr lang="en-US" sz="1400" b="1" dirty="0">
                <a:solidFill>
                  <a:srgbClr val="F96167"/>
                </a:solidFill>
                <a:latin typeface="Calibri" pitchFamily="34" charset="0"/>
                <a:ea typeface="Calibri" pitchFamily="34" charset="-122"/>
                <a:cs typeface="Calibri" pitchFamily="34" charset="-120"/>
              </a:rPr>
              <a:t>Discovered either way.</a:t>
            </a:r>
            <a:br>
              <a:rPr lang="en-US" sz="1400" dirty="0"/>
            </a:br>
            <a:r>
              <a:rPr lang="en-US" sz="1400" dirty="0">
                <a:solidFill>
                  <a:srgbClr val="1E293B"/>
                </a:solidFill>
                <a:latin typeface="Calibri" pitchFamily="34" charset="0"/>
                <a:ea typeface="Calibri" pitchFamily="34" charset="-122"/>
                <a:cs typeface="Calibri" pitchFamily="34" charset="-120"/>
              </a:rPr>
              <a:t>If agents become a dominant shopping surface, you will be present regardless.</a:t>
            </a:r>
          </a:p>
        </p:txBody>
      </p:sp>
      <p:sp>
        <p:nvSpPr>
          <p:cNvPr id="302" name="Btn2"/>
          <p:cNvSpPr/>
          <p:nvPr/>
        </p:nvSpPr>
        <p:spPr>
          <a:xfrm>
            <a:off x="548640" y="3055620"/>
            <a:ext cx="292608" cy="292608"/>
          </a:xfrm>
          <a:prstGeom prst="roundRect">
            <a:avLst>
              <a:gd name="adj" fmla="val 28000"/>
            </a:avLst>
          </a:prstGeom>
          <a:solidFill>
            <a:srgbClr val="F96167"/>
          </a:solidFill>
          <a:ln>
            <a:noFill/>
          </a:ln>
        </p:spPr>
        <p:txBody>
          <a:bodyPr wrap="square" lIns="0" tIns="0" rIns="0" bIns="0" rtlCol="0" anchor="ctr"/>
          <a:lstStyle/>
          <a:p>
            <a:pPr algn="ctr">
              <a:buNone/>
            </a:pPr>
            <a:r>
              <a:rPr lang="en-US" sz="1200" b="1" dirty="0">
                <a:solidFill>
                  <a:srgbClr val="FFFFFF"/>
                </a:solidFill>
                <a:latin typeface="Calibri" pitchFamily="34" charset="0"/>
                <a:ea typeface="Calibri" pitchFamily="34" charset="-122"/>
                <a:cs typeface="Calibri" pitchFamily="34" charset="-120"/>
              </a:rPr>
              <a:t>2</a:t>
            </a:r>
          </a:p>
        </p:txBody>
      </p:sp>
      <p:sp>
        <p:nvSpPr>
          <p:cNvPr id="303" name="Row"/>
          <p:cNvSpPr/>
          <p:nvPr/>
        </p:nvSpPr>
        <p:spPr>
          <a:xfrm>
            <a:off x="1005840" y="3017520"/>
            <a:ext cx="7589520" cy="548640"/>
          </a:xfrm>
          <a:prstGeom prst="rect">
            <a:avLst/>
          </a:prstGeom>
          <a:noFill/>
          <a:ln/>
        </p:spPr>
        <p:txBody>
          <a:bodyPr wrap="square" lIns="0" tIns="0" rIns="0" bIns="0" rtlCol="0" anchor="t"/>
          <a:lstStyle/>
          <a:p>
            <a:pPr marL="0" indent="0">
              <a:lnSpc>
                <a:spcPct val="106000"/>
              </a:lnSpc>
              <a:buNone/>
            </a:pPr>
            <a:r>
              <a:rPr lang="en-US" sz="1400" b="1" dirty="0">
                <a:solidFill>
                  <a:srgbClr val="F96167"/>
                </a:solidFill>
                <a:latin typeface="Calibri" pitchFamily="34" charset="0"/>
                <a:ea typeface="Calibri" pitchFamily="34" charset="-122"/>
                <a:cs typeface="Calibri" pitchFamily="34" charset="-120"/>
              </a:rPr>
              <a:t>But on whose terms?</a:t>
            </a:r>
            <a:br>
              <a:rPr lang="en-US" sz="1400" dirty="0"/>
            </a:br>
            <a:r>
              <a:rPr lang="en-US" sz="1400" dirty="0">
                <a:solidFill>
                  <a:srgbClr val="1E293B"/>
                </a:solidFill>
                <a:latin typeface="Calibri" pitchFamily="34" charset="0"/>
                <a:ea typeface="Calibri" pitchFamily="34" charset="-122"/>
                <a:cs typeface="Calibri" pitchFamily="34" charset="-120"/>
              </a:rPr>
              <a:t>Without your own MCP server, super-aggregators mediate you through third-party data.</a:t>
            </a:r>
          </a:p>
        </p:txBody>
      </p:sp>
      <p:sp>
        <p:nvSpPr>
          <p:cNvPr id="304" name="Btn3"/>
          <p:cNvSpPr/>
          <p:nvPr/>
        </p:nvSpPr>
        <p:spPr>
          <a:xfrm>
            <a:off x="548640" y="3604260"/>
            <a:ext cx="292608" cy="292608"/>
          </a:xfrm>
          <a:prstGeom prst="roundRect">
            <a:avLst>
              <a:gd name="adj" fmla="val 28000"/>
            </a:avLst>
          </a:prstGeom>
          <a:solidFill>
            <a:srgbClr val="F96167"/>
          </a:solidFill>
          <a:ln>
            <a:noFill/>
          </a:ln>
        </p:spPr>
        <p:txBody>
          <a:bodyPr wrap="square" lIns="0" tIns="0" rIns="0" bIns="0" rtlCol="0" anchor="ctr"/>
          <a:lstStyle/>
          <a:p>
            <a:pPr algn="ctr">
              <a:buNone/>
            </a:pPr>
            <a:r>
              <a:rPr lang="en-US" sz="1200" b="1" dirty="0">
                <a:solidFill>
                  <a:srgbClr val="FFFFFF"/>
                </a:solidFill>
                <a:latin typeface="Calibri" pitchFamily="34" charset="0"/>
                <a:ea typeface="Calibri" pitchFamily="34" charset="-122"/>
                <a:cs typeface="Calibri" pitchFamily="34" charset="-120"/>
              </a:rPr>
              <a:t>3</a:t>
            </a:r>
          </a:p>
        </p:txBody>
      </p:sp>
      <p:sp>
        <p:nvSpPr>
          <p:cNvPr id="305" name="Row"/>
          <p:cNvSpPr/>
          <p:nvPr/>
        </p:nvSpPr>
        <p:spPr>
          <a:xfrm>
            <a:off x="1005840" y="3566160"/>
            <a:ext cx="7589520" cy="548640"/>
          </a:xfrm>
          <a:prstGeom prst="rect">
            <a:avLst/>
          </a:prstGeom>
          <a:noFill/>
          <a:ln/>
        </p:spPr>
        <p:txBody>
          <a:bodyPr wrap="square" lIns="0" tIns="0" rIns="0" bIns="0" rtlCol="0" anchor="t"/>
          <a:lstStyle/>
          <a:p>
            <a:pPr marL="0" indent="0">
              <a:lnSpc>
                <a:spcPct val="106000"/>
              </a:lnSpc>
              <a:buNone/>
            </a:pPr>
            <a:r>
              <a:rPr lang="en-US" sz="1400" b="1" dirty="0">
                <a:solidFill>
                  <a:srgbClr val="F96167"/>
                </a:solidFill>
                <a:latin typeface="Calibri" pitchFamily="34" charset="0"/>
                <a:ea typeface="Calibri" pitchFamily="34" charset="-122"/>
                <a:cs typeface="Calibri" pitchFamily="34" charset="-120"/>
              </a:rPr>
              <a:t>Own your surface.</a:t>
            </a:r>
            <a:br>
              <a:rPr lang="en-US" sz="1400" dirty="0"/>
            </a:br>
            <a:r>
              <a:rPr lang="en-US" sz="1400" dirty="0">
                <a:solidFill>
                  <a:srgbClr val="1E293B"/>
                </a:solidFill>
                <a:latin typeface="Calibri" pitchFamily="34" charset="0"/>
                <a:ea typeface="Calibri" pitchFamily="34" charset="-122"/>
                <a:cs typeface="Calibri" pitchFamily="34" charset="-120"/>
              </a:rPr>
              <a:t>Participate in agentic commerce without an intermediary layer you don't control.</a:t>
            </a:r>
          </a:p>
        </p:txBody>
      </p:sp>
      <p:sp>
        <p:nvSpPr>
          <p:cNvPr id="306" name="Btn4"/>
          <p:cNvSpPr/>
          <p:nvPr/>
        </p:nvSpPr>
        <p:spPr>
          <a:xfrm>
            <a:off x="548640" y="4152900"/>
            <a:ext cx="292608" cy="292608"/>
          </a:xfrm>
          <a:prstGeom prst="roundRect">
            <a:avLst>
              <a:gd name="adj" fmla="val 28000"/>
            </a:avLst>
          </a:prstGeom>
          <a:solidFill>
            <a:srgbClr val="F96167"/>
          </a:solidFill>
          <a:ln>
            <a:noFill/>
          </a:ln>
        </p:spPr>
        <p:txBody>
          <a:bodyPr wrap="square" lIns="0" tIns="0" rIns="0" bIns="0" rtlCol="0" anchor="ctr"/>
          <a:lstStyle/>
          <a:p>
            <a:pPr algn="ctr">
              <a:buNone/>
            </a:pPr>
            <a:r>
              <a:rPr lang="en-US" sz="1200" b="1" dirty="0">
                <a:solidFill>
                  <a:srgbClr val="FFFFFF"/>
                </a:solidFill>
                <a:latin typeface="Calibri" pitchFamily="34" charset="0"/>
                <a:ea typeface="Calibri" pitchFamily="34" charset="-122"/>
                <a:cs typeface="Calibri" pitchFamily="34" charset="-120"/>
              </a:rPr>
              <a:t>4</a:t>
            </a:r>
          </a:p>
        </p:txBody>
      </p:sp>
      <p:sp>
        <p:nvSpPr>
          <p:cNvPr id="307" name="Row"/>
          <p:cNvSpPr/>
          <p:nvPr/>
        </p:nvSpPr>
        <p:spPr>
          <a:xfrm>
            <a:off x="1005840" y="4114800"/>
            <a:ext cx="7589520" cy="548640"/>
          </a:xfrm>
          <a:prstGeom prst="rect">
            <a:avLst/>
          </a:prstGeom>
          <a:noFill/>
          <a:ln/>
        </p:spPr>
        <p:txBody>
          <a:bodyPr wrap="square" lIns="0" tIns="0" rIns="0" bIns="0" rtlCol="0" anchor="t"/>
          <a:lstStyle/>
          <a:p>
            <a:pPr marL="0" indent="0">
              <a:lnSpc>
                <a:spcPct val="106000"/>
              </a:lnSpc>
              <a:buNone/>
            </a:pPr>
            <a:r>
              <a:rPr lang="en-US" sz="1400" b="1" dirty="0">
                <a:solidFill>
                  <a:srgbClr val="F96167"/>
                </a:solidFill>
                <a:latin typeface="Calibri" pitchFamily="34" charset="0"/>
                <a:ea typeface="Calibri" pitchFamily="34" charset="-122"/>
                <a:cs typeface="Calibri" pitchFamily="34" charset="-120"/>
              </a:rPr>
              <a:t>The cost of waiting.</a:t>
            </a:r>
            <a:br>
              <a:rPr lang="en-US" sz="1400" dirty="0"/>
            </a:br>
            <a:r>
              <a:rPr lang="en-US" sz="1400" dirty="0">
                <a:solidFill>
                  <a:srgbClr val="1E293B"/>
                </a:solidFill>
                <a:latin typeface="Calibri" pitchFamily="34" charset="0"/>
                <a:ea typeface="Calibri" pitchFamily="34" charset="-122"/>
                <a:cs typeface="Calibri" pitchFamily="34" charset="-120"/>
              </a:rPr>
              <a:t>Delay cedes pricing, presentation, and customer context to whoever builds the aggregator first.</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7">
    <p:bg>
      <p:bgPr>
        <a:solidFill>
          <a:srgbClr val="141A47"/>
        </a:solidFill>
        <a:effectLst/>
      </p:bgPr>
    </p:bg>
    <p:spTree>
      <p:nvGrpSpPr>
        <p:cNvPr id="1" name=""/>
        <p:cNvGrpSpPr/>
        <p:nvPr/>
      </p:nvGrpSpPr>
      <p:grpSpPr>
        <a:xfrm>
          <a:off x="0" y="0"/>
          <a:ext cx="0" cy="0"/>
          <a:chOff x="0" y="0"/>
          <a:chExt cx="0" cy="0"/>
        </a:xfrm>
      </p:grpSpPr>
      <p:sp>
        <p:nvSpPr>
          <p:cNvPr id="2" name="Text 0"/>
          <p:cNvSpPr/>
          <p:nvPr/>
        </p:nvSpPr>
        <p:spPr>
          <a:xfrm>
            <a:off x="548640" y="1554480"/>
            <a:ext cx="5486400" cy="320040"/>
          </a:xfrm>
          <a:prstGeom prst="rect">
            <a:avLst/>
          </a:prstGeom>
          <a:noFill/>
          <a:ln/>
        </p:spPr>
        <p:txBody>
          <a:bodyPr wrap="square" lIns="0" tIns="0" rIns="0" bIns="0" rtlCol="0" anchor="ctr"/>
          <a:lstStyle/>
          <a:p>
            <a:pPr marL="0" indent="0">
              <a:buNone/>
            </a:pPr>
            <a:r>
              <a:rPr lang="en-US" sz="1200" b="1" kern="0" spc="800" dirty="0">
                <a:solidFill>
                  <a:srgbClr val="028090"/>
                </a:solidFill>
                <a:latin typeface="Calibri" pitchFamily="34" charset="0"/>
                <a:ea typeface="Calibri" pitchFamily="34" charset="-122"/>
                <a:cs typeface="Calibri" pitchFamily="34" charset="-120"/>
              </a:rPr>
              <a:t>PART TWO</a:t>
            </a:r>
            <a:endParaRPr lang="en-US" sz="1200" dirty="0"/>
          </a:p>
        </p:txBody>
      </p:sp>
      <p:sp>
        <p:nvSpPr>
          <p:cNvPr id="3" name="Text 1"/>
          <p:cNvSpPr/>
          <p:nvPr/>
        </p:nvSpPr>
        <p:spPr>
          <a:xfrm>
            <a:off x="548640" y="1920240"/>
            <a:ext cx="8229600" cy="822960"/>
          </a:xfrm>
          <a:prstGeom prst="rect">
            <a:avLst/>
          </a:prstGeom>
          <a:noFill/>
          <a:ln/>
        </p:spPr>
        <p:txBody>
          <a:bodyPr wrap="square" lIns="0" tIns="0" rIns="0" bIns="0" rtlCol="0" anchor="ctr"/>
          <a:lstStyle/>
          <a:p>
            <a:pPr marL="0" indent="0">
              <a:buNone/>
            </a:pPr>
            <a:r>
              <a:rPr lang="en-US" sz="4800" b="1" dirty="0">
                <a:solidFill>
                  <a:srgbClr val="FFFFFF"/>
                </a:solidFill>
                <a:latin typeface="Georgia" pitchFamily="34" charset="0"/>
                <a:ea typeface="Georgia" pitchFamily="34" charset="-122"/>
                <a:cs typeface="Georgia" pitchFamily="34" charset="-120"/>
              </a:rPr>
              <a:t>Structural benefits</a:t>
            </a:r>
            <a:endParaRPr lang="en-US" sz="4800" dirty="0"/>
          </a:p>
        </p:txBody>
      </p:sp>
      <p:sp>
        <p:nvSpPr>
          <p:cNvPr id="4" name="Text 2"/>
          <p:cNvSpPr/>
          <p:nvPr/>
        </p:nvSpPr>
        <p:spPr>
          <a:xfrm>
            <a:off x="548640" y="2788920"/>
            <a:ext cx="8412480" cy="457200"/>
          </a:xfrm>
          <a:prstGeom prst="rect">
            <a:avLst/>
          </a:prstGeom>
          <a:noFill/>
          <a:ln/>
        </p:spPr>
        <p:txBody>
          <a:bodyPr wrap="square" lIns="0" tIns="0" rIns="0" bIns="0" rtlCol="0" anchor="ctr"/>
          <a:lstStyle/>
          <a:p>
            <a:pPr marL="0" indent="0">
              <a:buNone/>
            </a:pPr>
            <a:r>
              <a:rPr lang="en-US" sz="1800" i="1" dirty="0">
                <a:solidFill>
                  <a:srgbClr val="CADCFC"/>
                </a:solidFill>
                <a:latin typeface="Calibri" pitchFamily="34" charset="0"/>
                <a:ea typeface="Calibri" pitchFamily="34" charset="-122"/>
                <a:cs typeface="Calibri" pitchFamily="34" charset="-120"/>
              </a:rPr>
              <a:t>Real today, regardless of how fast the agent market scales</a:t>
            </a:r>
            <a:endParaRPr lang="en-US" sz="1800" dirty="0"/>
          </a:p>
        </p:txBody>
      </p:sp>
      <p:sp>
        <p:nvSpPr>
          <p:cNvPr id="5" name="Shape 3"/>
          <p:cNvSpPr/>
          <p:nvPr/>
        </p:nvSpPr>
        <p:spPr>
          <a:xfrm>
            <a:off x="548640" y="3383280"/>
            <a:ext cx="1371600" cy="0"/>
          </a:xfrm>
          <a:prstGeom prst="line">
            <a:avLst/>
          </a:prstGeom>
          <a:noFill/>
          <a:ln w="38100">
            <a:solidFill>
              <a:srgbClr val="028090"/>
            </a:solidFill>
            <a:prstDash val="solid"/>
          </a:ln>
        </p:spPr>
        <p:txBody>
          <a:bodyPr/>
          <a:lstStyle/>
          <a:p>
            <a:endParaRPr lang="de-DE" dirty="0"/>
          </a:p>
        </p:txBody>
      </p:sp>
      <p:sp>
        <p:nvSpPr>
          <p:cNvPr id="6" name="Text 4"/>
          <p:cNvSpPr/>
          <p:nvPr/>
        </p:nvSpPr>
        <p:spPr>
          <a:xfrm>
            <a:off x="548640" y="3566160"/>
            <a:ext cx="8229600" cy="365760"/>
          </a:xfrm>
          <a:prstGeom prst="rect">
            <a:avLst/>
          </a:prstGeom>
          <a:noFill/>
          <a:ln/>
        </p:spPr>
        <p:txBody>
          <a:bodyPr wrap="square" lIns="0" tIns="0" rIns="0" bIns="0" rtlCol="0" anchor="ctr"/>
          <a:lstStyle/>
          <a:p>
            <a:pPr marL="0" indent="0">
              <a:buNone/>
            </a:pPr>
            <a:r>
              <a:rPr lang="en-US" i="1" dirty="0">
                <a:solidFill>
                  <a:srgbClr val="CADCFC"/>
                </a:solidFill>
                <a:latin typeface="Calibri" pitchFamily="34" charset="0"/>
                <a:ea typeface="Calibri" pitchFamily="34" charset="-122"/>
                <a:cs typeface="Calibri" pitchFamily="34" charset="-120"/>
              </a:rPr>
              <a:t>4 benefits · payoff captured immediately</a:t>
            </a:r>
          </a:p>
        </p:txBody>
      </p:sp>
      <p:sp>
        <p:nvSpPr>
          <p:cNvPr id="8" name="Text 6">
            <a:extLst>
              <a:ext uri="{FF2B5EF4-FFF2-40B4-BE49-F238E27FC236}">
                <a16:creationId xmlns:a16="http://schemas.microsoft.com/office/drawing/2014/main" id="{076A2C71-A047-1C35-F6D2-88D7215BAF77}"/>
              </a:ext>
            </a:extLst>
          </p:cNvPr>
          <p:cNvSpPr/>
          <p:nvPr/>
        </p:nvSpPr>
        <p:spPr>
          <a:xfrm>
            <a:off x="548640" y="4837176"/>
            <a:ext cx="7315200" cy="274320"/>
          </a:xfrm>
          <a:prstGeom prst="rect">
            <a:avLst/>
          </a:prstGeom>
          <a:noFill/>
          <a:ln/>
        </p:spPr>
        <p:txBody>
          <a:bodyPr wrap="square" lIns="0" tIns="0" rIns="0" bIns="0" rtlCol="0" anchor="ctr"/>
          <a:lstStyle/>
          <a:p>
            <a:r>
              <a:rPr lang="en-US" sz="1000" dirty="0">
                <a:solidFill>
                  <a:schemeClr val="bg2"/>
                </a:solidFill>
                <a:latin typeface="Calibri" pitchFamily="34" charset="0"/>
                <a:ea typeface="Calibri" pitchFamily="34" charset="-122"/>
                <a:cs typeface="Calibri" pitchFamily="34" charset="-120"/>
              </a:rPr>
              <a:t>Prepared for merchant leadership by Retailpayment.io</a:t>
            </a:r>
            <a:endParaRPr lang="en-US" sz="1000" dirty="0">
              <a:solidFill>
                <a:schemeClr val="bg2"/>
              </a:solidFill>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hape 0"/>
          <p:cNvSpPr/>
          <p:nvPr/>
        </p:nvSpPr>
        <p:spPr>
          <a:xfrm>
            <a:off x="548640" y="502920"/>
            <a:ext cx="1005840" cy="1005840"/>
          </a:xfrm>
          <a:prstGeom prst="ellipse">
            <a:avLst/>
          </a:prstGeom>
          <a:solidFill>
            <a:srgbClr val="028090"/>
          </a:solidFill>
          <a:ln w="12700">
            <a:solidFill>
              <a:srgbClr val="028090"/>
            </a:solidFill>
            <a:prstDash val="solid"/>
          </a:ln>
        </p:spPr>
        <p:txBody>
          <a:bodyPr/>
          <a:lstStyle/>
          <a:p>
            <a:endParaRPr lang="de-DE"/>
          </a:p>
        </p:txBody>
      </p:sp>
      <p:sp>
        <p:nvSpPr>
          <p:cNvPr id="3" name="Text 1"/>
          <p:cNvSpPr/>
          <p:nvPr/>
        </p:nvSpPr>
        <p:spPr>
          <a:xfrm>
            <a:off x="548640" y="502920"/>
            <a:ext cx="1005840" cy="1005840"/>
          </a:xfrm>
          <a:prstGeom prst="rect">
            <a:avLst/>
          </a:prstGeom>
          <a:noFill/>
          <a:ln/>
        </p:spPr>
        <p:txBody>
          <a:bodyPr wrap="square" lIns="0" tIns="0" rIns="0" bIns="0" rtlCol="0" anchor="ctr"/>
          <a:lstStyle/>
          <a:p>
            <a:pPr marL="0" indent="0" algn="ctr">
              <a:buNone/>
            </a:pPr>
            <a:r>
              <a:rPr lang="en-US" sz="3200" b="1" dirty="0">
                <a:solidFill>
                  <a:srgbClr val="FFFFFF"/>
                </a:solidFill>
                <a:latin typeface="Georgia" pitchFamily="34" charset="0"/>
                <a:ea typeface="Georgia" pitchFamily="34" charset="-122"/>
                <a:cs typeface="Georgia" pitchFamily="34" charset="-120"/>
              </a:rPr>
              <a:t>04</a:t>
            </a:r>
            <a:endParaRPr lang="en-US" sz="3200" dirty="0"/>
          </a:p>
        </p:txBody>
      </p:sp>
      <p:sp>
        <p:nvSpPr>
          <p:cNvPr id="4" name="Shape 2"/>
          <p:cNvSpPr/>
          <p:nvPr/>
        </p:nvSpPr>
        <p:spPr>
          <a:xfrm>
            <a:off x="7589520" y="502920"/>
            <a:ext cx="1005840" cy="1005840"/>
          </a:xfrm>
          <a:prstGeom prst="ellipse">
            <a:avLst/>
          </a:prstGeom>
          <a:solidFill>
            <a:srgbClr val="028090"/>
          </a:solidFill>
          <a:ln w="12700">
            <a:solidFill>
              <a:srgbClr val="028090"/>
            </a:solidFill>
            <a:prstDash val="solid"/>
          </a:ln>
        </p:spPr>
        <p:txBody>
          <a:bodyPr/>
          <a:lstStyle/>
          <a:p>
            <a:endParaRPr lang="de-DE"/>
          </a:p>
        </p:txBody>
      </p:sp>
      <p:pic>
        <p:nvPicPr>
          <p:cNvPr id="5" name="Image 0" descr="preencoded.png"/>
          <p:cNvPicPr>
            <a:picLocks noChangeAspect="1"/>
          </p:cNvPicPr>
          <p:nvPr/>
        </p:nvPicPr>
        <p:blipFill>
          <a:blip r:embed="rId3"/>
          <a:stretch>
            <a:fillRect/>
          </a:stretch>
        </p:blipFill>
        <p:spPr>
          <a:xfrm>
            <a:off x="7863840" y="777240"/>
            <a:ext cx="457200" cy="457200"/>
          </a:xfrm>
          <a:prstGeom prst="rect">
            <a:avLst/>
          </a:prstGeom>
        </p:spPr>
      </p:pic>
      <p:sp>
        <p:nvSpPr>
          <p:cNvPr id="6" name="Text 3"/>
          <p:cNvSpPr/>
          <p:nvPr/>
        </p:nvSpPr>
        <p:spPr>
          <a:xfrm>
            <a:off x="1783080" y="502920"/>
            <a:ext cx="5669280" cy="228600"/>
          </a:xfrm>
          <a:prstGeom prst="rect">
            <a:avLst/>
          </a:prstGeom>
          <a:noFill/>
          <a:ln/>
        </p:spPr>
        <p:txBody>
          <a:bodyPr wrap="square" lIns="0" tIns="0" rIns="0" bIns="0" rtlCol="0" anchor="ctr"/>
          <a:lstStyle/>
          <a:p>
            <a:pPr marL="0" indent="0">
              <a:buNone/>
            </a:pPr>
            <a:r>
              <a:rPr lang="en-US" sz="1000" b="1" kern="0" spc="500" dirty="0">
                <a:solidFill>
                  <a:srgbClr val="028090"/>
                </a:solidFill>
                <a:latin typeface="Calibri" pitchFamily="34" charset="0"/>
                <a:ea typeface="Calibri" pitchFamily="34" charset="-122"/>
                <a:cs typeface="Calibri" pitchFamily="34" charset="-120"/>
              </a:rPr>
              <a:t>STRUCTURAL BENEFIT</a:t>
            </a:r>
            <a:endParaRPr lang="en-US" sz="1000" dirty="0"/>
          </a:p>
        </p:txBody>
      </p:sp>
      <p:sp>
        <p:nvSpPr>
          <p:cNvPr id="7" name="Text 4"/>
          <p:cNvSpPr/>
          <p:nvPr/>
        </p:nvSpPr>
        <p:spPr>
          <a:xfrm>
            <a:off x="1783080" y="777240"/>
            <a:ext cx="5760720" cy="777240"/>
          </a:xfrm>
          <a:prstGeom prst="rect">
            <a:avLst/>
          </a:prstGeom>
          <a:noFill/>
          <a:ln/>
        </p:spPr>
        <p:txBody>
          <a:bodyPr wrap="square" lIns="0" tIns="0" rIns="0" bIns="0" rtlCol="0" anchor="t"/>
          <a:lstStyle/>
          <a:p>
            <a:pPr marL="0" indent="0">
              <a:buNone/>
            </a:pPr>
            <a:r>
              <a:rPr lang="en-US" sz="2200" b="1" dirty="0">
                <a:solidFill>
                  <a:srgbClr val="1E2761"/>
                </a:solidFill>
                <a:latin typeface="Georgia" pitchFamily="34" charset="0"/>
                <a:ea typeface="Georgia" pitchFamily="34" charset="-122"/>
                <a:cs typeface="Georgia" pitchFamily="34" charset="-120"/>
              </a:rPr>
              <a:t>You keep the customer relationship</a:t>
            </a:r>
            <a:endParaRPr lang="en-US" sz="2200" dirty="0"/>
          </a:p>
        </p:txBody>
      </p:sp>
      <p:sp>
        <p:nvSpPr>
          <p:cNvPr id="8" name="Text 5"/>
          <p:cNvSpPr/>
          <p:nvPr/>
        </p:nvSpPr>
        <p:spPr>
          <a:xfrm>
            <a:off x="1783080" y="1600200"/>
            <a:ext cx="5760720" cy="365760"/>
          </a:xfrm>
          <a:prstGeom prst="rect">
            <a:avLst/>
          </a:prstGeom>
          <a:noFill/>
          <a:ln/>
        </p:spPr>
        <p:txBody>
          <a:bodyPr wrap="square" lIns="0" tIns="0" rIns="0" bIns="0" rtlCol="0" anchor="ctr"/>
          <a:lstStyle/>
          <a:p>
            <a:pPr marL="0" indent="0">
              <a:buNone/>
            </a:pPr>
            <a:r>
              <a:rPr lang="en-US" sz="1300" b="1" i="1" dirty="0">
                <a:solidFill>
                  <a:srgbClr val="028090"/>
                </a:solidFill>
                <a:latin typeface="Calibri" pitchFamily="34" charset="0"/>
                <a:ea typeface="Calibri" pitchFamily="34" charset="-122"/>
                <a:cs typeface="Calibri" pitchFamily="34" charset="-120"/>
              </a:rPr>
              <a:t>The structural difference between MCP and a marketplace.</a:t>
            </a:r>
            <a:endParaRPr lang="en-US" sz="1300" dirty="0"/>
          </a:p>
        </p:txBody>
      </p:sp>
      <p:sp>
        <p:nvSpPr>
          <p:cNvPr id="9" name="Shape 6"/>
          <p:cNvSpPr/>
          <p:nvPr/>
        </p:nvSpPr>
        <p:spPr>
          <a:xfrm>
            <a:off x="548640" y="2194560"/>
            <a:ext cx="8046720" cy="0"/>
          </a:xfrm>
          <a:prstGeom prst="line">
            <a:avLst/>
          </a:prstGeom>
          <a:noFill/>
          <a:ln w="12700">
            <a:solidFill>
              <a:srgbClr val="D9DEE8"/>
            </a:solidFill>
            <a:prstDash val="solid"/>
          </a:ln>
        </p:spPr>
        <p:txBody>
          <a:bodyPr/>
          <a:lstStyle/>
          <a:p>
            <a:endParaRPr lang="de-DE"/>
          </a:p>
        </p:txBody>
      </p:sp>
      <p:sp>
        <p:nvSpPr>
          <p:cNvPr id="10" name="Text 7"/>
          <p:cNvSpPr/>
          <p:nvPr/>
        </p:nvSpPr>
        <p:spPr>
          <a:xfrm>
            <a:off x="548640" y="2468880"/>
            <a:ext cx="8046720" cy="2194560"/>
          </a:xfrm>
          <a:prstGeom prst="rect">
            <a:avLst/>
          </a:prstGeom>
          <a:noFill/>
          <a:ln/>
        </p:spPr>
        <p:txBody>
          <a:bodyPr wrap="square" lIns="0" tIns="0" rIns="0" bIns="0" rtlCol="0" anchor="ctr"/>
          <a:lstStyle/>
          <a:p>
            <a:pPr marL="0" indent="0">
              <a:spcAft>
                <a:spcPts val="800"/>
              </a:spcAft>
              <a:buNone/>
            </a:pPr>
            <a:r>
              <a:rPr lang="en-US" sz="1400" dirty="0">
                <a:solidFill>
                  <a:srgbClr val="1E293B"/>
                </a:solidFill>
                <a:latin typeface="Calibri" pitchFamily="34" charset="0"/>
                <a:ea typeface="Calibri" pitchFamily="34" charset="-122"/>
                <a:cs typeface="Calibri" pitchFamily="34" charset="-120"/>
              </a:rPr>
              <a:t>On Amazon or eBay the marketplace absorbs the buyer's identity, data, and post-purchase contact. </a:t>
            </a:r>
          </a:p>
          <a:p>
            <a:pPr marL="0" indent="0">
              <a:spcAft>
                <a:spcPts val="800"/>
              </a:spcAft>
              <a:buNone/>
            </a:pPr>
            <a:r>
              <a:rPr lang="en-US" sz="1400" dirty="0">
                <a:solidFill>
                  <a:srgbClr val="1E293B"/>
                </a:solidFill>
                <a:latin typeface="Calibri" pitchFamily="34" charset="0"/>
                <a:ea typeface="Calibri" pitchFamily="34" charset="-122"/>
                <a:cs typeface="Calibri" pitchFamily="34" charset="-120"/>
              </a:rPr>
              <a:t>With MCP you remain Merchant of Record, you define which tools the agent can call, and you keep the customer record. </a:t>
            </a:r>
          </a:p>
          <a:p>
            <a:pPr marL="0" indent="0">
              <a:spcAft>
                <a:spcPts val="800"/>
              </a:spcAft>
              <a:buNone/>
            </a:pPr>
            <a:r>
              <a:rPr lang="en-US" sz="1400" dirty="0">
                <a:solidFill>
                  <a:srgbClr val="1E293B"/>
                </a:solidFill>
                <a:latin typeface="Calibri" pitchFamily="34" charset="0"/>
                <a:ea typeface="Calibri" pitchFamily="34" charset="-122"/>
                <a:cs typeface="Calibri" pitchFamily="34" charset="-120"/>
              </a:rPr>
              <a:t>Agents route buyers to you rather than replacing you in the transaction. </a:t>
            </a:r>
          </a:p>
          <a:p>
            <a:pPr marL="0" indent="0">
              <a:spcAft>
                <a:spcPts val="800"/>
              </a:spcAft>
              <a:buNone/>
            </a:pPr>
            <a:r>
              <a:rPr lang="en-US" sz="1400" dirty="0">
                <a:solidFill>
                  <a:srgbClr val="1E293B"/>
                </a:solidFill>
                <a:latin typeface="Calibri" pitchFamily="34" charset="0"/>
                <a:ea typeface="Calibri" pitchFamily="34" charset="-122"/>
                <a:cs typeface="Calibri" pitchFamily="34" charset="-120"/>
              </a:rPr>
              <a:t>This single property is the core reason MCP is strategically different from "just joining another marketplace."</a:t>
            </a:r>
            <a:endParaRPr lang="en-US" sz="1400" dirty="0"/>
          </a:p>
        </p:txBody>
      </p:sp>
      <p:sp>
        <p:nvSpPr>
          <p:cNvPr id="13" name="Text 6">
            <a:extLst>
              <a:ext uri="{FF2B5EF4-FFF2-40B4-BE49-F238E27FC236}">
                <a16:creationId xmlns:a16="http://schemas.microsoft.com/office/drawing/2014/main" id="{E2C7BF8C-1E5E-706B-F81C-67FE5AD52D0E}"/>
              </a:ext>
            </a:extLst>
          </p:cNvPr>
          <p:cNvSpPr/>
          <p:nvPr/>
        </p:nvSpPr>
        <p:spPr>
          <a:xfrm>
            <a:off x="548640" y="4837176"/>
            <a:ext cx="7315200" cy="274320"/>
          </a:xfrm>
          <a:prstGeom prst="rect">
            <a:avLst/>
          </a:prstGeom>
          <a:noFill/>
          <a:ln/>
        </p:spPr>
        <p:txBody>
          <a:bodyPr wrap="square" lIns="0" tIns="0" rIns="0" bIns="0" rtlCol="0" anchor="ctr"/>
          <a:lstStyle/>
          <a:p>
            <a:r>
              <a:rPr lang="en-US" sz="1000" dirty="0">
                <a:latin typeface="Calibri" pitchFamily="34" charset="0"/>
                <a:ea typeface="Calibri" pitchFamily="34" charset="-122"/>
                <a:cs typeface="Calibri" pitchFamily="34" charset="-120"/>
              </a:rPr>
              <a:t>Prepared for merchant leadership by Retailpayment.io</a:t>
            </a:r>
            <a:endParaRPr lang="en-US" sz="10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8">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548640" y="502920"/>
            <a:ext cx="1005840" cy="1005840"/>
          </a:xfrm>
          <a:prstGeom prst="ellipse">
            <a:avLst/>
          </a:prstGeom>
          <a:solidFill>
            <a:srgbClr val="028090"/>
          </a:solidFill>
          <a:ln w="12700">
            <a:solidFill>
              <a:srgbClr val="028090"/>
            </a:solidFill>
            <a:prstDash val="solid"/>
          </a:ln>
        </p:spPr>
        <p:txBody>
          <a:bodyPr/>
          <a:lstStyle/>
          <a:p>
            <a:endParaRPr lang="de-DE" dirty="0"/>
          </a:p>
        </p:txBody>
      </p:sp>
      <p:sp>
        <p:nvSpPr>
          <p:cNvPr id="3" name="Text 1"/>
          <p:cNvSpPr/>
          <p:nvPr/>
        </p:nvSpPr>
        <p:spPr>
          <a:xfrm>
            <a:off x="548640" y="502920"/>
            <a:ext cx="1005840" cy="1005840"/>
          </a:xfrm>
          <a:prstGeom prst="rect">
            <a:avLst/>
          </a:prstGeom>
          <a:noFill/>
          <a:ln/>
        </p:spPr>
        <p:txBody>
          <a:bodyPr wrap="square" lIns="0" tIns="0" rIns="0" bIns="0" rtlCol="0" anchor="ctr"/>
          <a:lstStyle/>
          <a:p>
            <a:pPr marL="0" indent="0" algn="ctr">
              <a:buNone/>
            </a:pPr>
            <a:r>
              <a:rPr lang="en-US" sz="3200" b="1" dirty="0">
                <a:solidFill>
                  <a:srgbClr val="FFFFFF"/>
                </a:solidFill>
                <a:latin typeface="Georgia" pitchFamily="34" charset="0"/>
                <a:ea typeface="Georgia" pitchFamily="34" charset="-122"/>
                <a:cs typeface="Georgia" pitchFamily="34" charset="-120"/>
              </a:rPr>
              <a:t>04</a:t>
            </a:r>
            <a:endParaRPr lang="en-US" sz="3200" dirty="0"/>
          </a:p>
        </p:txBody>
      </p:sp>
      <p:sp>
        <p:nvSpPr>
          <p:cNvPr id="4" name="Shape 2"/>
          <p:cNvSpPr/>
          <p:nvPr/>
        </p:nvSpPr>
        <p:spPr>
          <a:xfrm>
            <a:off x="7589520" y="502920"/>
            <a:ext cx="1005840" cy="1005840"/>
          </a:xfrm>
          <a:prstGeom prst="ellipse">
            <a:avLst/>
          </a:prstGeom>
          <a:solidFill>
            <a:srgbClr val="028090"/>
          </a:solidFill>
          <a:ln w="12700">
            <a:solidFill>
              <a:srgbClr val="028090"/>
            </a:solidFill>
            <a:prstDash val="solid"/>
          </a:ln>
        </p:spPr>
        <p:txBody>
          <a:bodyPr/>
          <a:lstStyle/>
          <a:p>
            <a:endParaRPr lang="de-DE" dirty="0"/>
          </a:p>
        </p:txBody>
      </p:sp>
      <p:pic>
        <p:nvPicPr>
          <p:cNvPr id="5" name="Image 0" descr="preencoded.png"/>
          <p:cNvPicPr>
            <a:picLocks noChangeAspect="1"/>
          </p:cNvPicPr>
          <p:nvPr/>
        </p:nvPicPr>
        <p:blipFill>
          <a:blip r:embed="rId3"/>
          <a:stretch>
            <a:fillRect/>
          </a:stretch>
        </p:blipFill>
        <p:spPr>
          <a:xfrm>
            <a:off x="7863840" y="777240"/>
            <a:ext cx="457200" cy="457200"/>
          </a:xfrm>
          <a:prstGeom prst="rect">
            <a:avLst/>
          </a:prstGeom>
        </p:spPr>
      </p:pic>
      <p:sp>
        <p:nvSpPr>
          <p:cNvPr id="6" name="Text 3"/>
          <p:cNvSpPr/>
          <p:nvPr/>
        </p:nvSpPr>
        <p:spPr>
          <a:xfrm>
            <a:off x="1783080" y="502920"/>
            <a:ext cx="5669280" cy="228600"/>
          </a:xfrm>
          <a:prstGeom prst="rect">
            <a:avLst/>
          </a:prstGeom>
          <a:noFill/>
          <a:ln/>
        </p:spPr>
        <p:txBody>
          <a:bodyPr wrap="square" lIns="0" tIns="0" rIns="0" bIns="0" rtlCol="0" anchor="ctr"/>
          <a:lstStyle/>
          <a:p>
            <a:pPr marL="0" indent="0">
              <a:buNone/>
            </a:pPr>
            <a:r>
              <a:rPr lang="en-US" sz="1000" b="1" kern="0" spc="500" dirty="0">
                <a:solidFill>
                  <a:srgbClr val="028090"/>
                </a:solidFill>
                <a:latin typeface="Calibri" pitchFamily="34" charset="0"/>
                <a:ea typeface="Calibri" pitchFamily="34" charset="-122"/>
                <a:cs typeface="Calibri" pitchFamily="34" charset="-120"/>
              </a:rPr>
              <a:t>STRUCTURAL BENEFIT</a:t>
            </a:r>
            <a:endParaRPr lang="en-US" sz="1000" dirty="0"/>
          </a:p>
        </p:txBody>
      </p:sp>
      <p:sp>
        <p:nvSpPr>
          <p:cNvPr id="7" name="Text 4"/>
          <p:cNvSpPr/>
          <p:nvPr/>
        </p:nvSpPr>
        <p:spPr>
          <a:xfrm>
            <a:off x="1783080" y="777240"/>
            <a:ext cx="5760720" cy="777240"/>
          </a:xfrm>
          <a:prstGeom prst="rect">
            <a:avLst/>
          </a:prstGeom>
          <a:noFill/>
          <a:ln/>
        </p:spPr>
        <p:txBody>
          <a:bodyPr wrap="square" lIns="0" tIns="0" rIns="0" bIns="0" rtlCol="0" anchor="t"/>
          <a:lstStyle/>
          <a:p>
            <a:pPr marL="0" indent="0">
              <a:buNone/>
            </a:pPr>
            <a:r>
              <a:rPr lang="en-US" sz="2200" b="1" dirty="0">
                <a:solidFill>
                  <a:srgbClr val="1E2761"/>
                </a:solidFill>
                <a:latin typeface="Georgia" pitchFamily="34" charset="0"/>
                <a:ea typeface="Georgia" pitchFamily="34" charset="-122"/>
                <a:cs typeface="Georgia" pitchFamily="34" charset="-120"/>
              </a:rPr>
              <a:t>You keep the customer relationship</a:t>
            </a:r>
            <a:endParaRPr lang="en-US" sz="2200" dirty="0"/>
          </a:p>
        </p:txBody>
      </p:sp>
      <p:sp>
        <p:nvSpPr>
          <p:cNvPr id="8" name="Text 5"/>
          <p:cNvSpPr/>
          <p:nvPr/>
        </p:nvSpPr>
        <p:spPr>
          <a:xfrm>
            <a:off x="1783080" y="1600200"/>
            <a:ext cx="5760720" cy="365760"/>
          </a:xfrm>
          <a:prstGeom prst="rect">
            <a:avLst/>
          </a:prstGeom>
          <a:noFill/>
          <a:ln/>
        </p:spPr>
        <p:txBody>
          <a:bodyPr wrap="square" lIns="0" tIns="0" rIns="0" bIns="0" rtlCol="0" anchor="ctr"/>
          <a:lstStyle/>
          <a:p>
            <a:pPr marL="0" indent="0">
              <a:buNone/>
            </a:pPr>
            <a:r>
              <a:rPr lang="en-US" sz="1300" b="1" i="1" dirty="0">
                <a:solidFill>
                  <a:srgbClr val="028090"/>
                </a:solidFill>
                <a:latin typeface="Calibri" pitchFamily="34" charset="0"/>
                <a:ea typeface="Calibri" pitchFamily="34" charset="-122"/>
                <a:cs typeface="Calibri" pitchFamily="34" charset="-120"/>
              </a:rPr>
              <a:t>The structural difference between MCP and a marketplace.</a:t>
            </a:r>
            <a:endParaRPr lang="en-US" sz="1300" dirty="0"/>
          </a:p>
        </p:txBody>
      </p:sp>
      <p:sp>
        <p:nvSpPr>
          <p:cNvPr id="9" name="Shape 6"/>
          <p:cNvSpPr/>
          <p:nvPr/>
        </p:nvSpPr>
        <p:spPr>
          <a:xfrm>
            <a:off x="548640" y="2194560"/>
            <a:ext cx="8046720" cy="0"/>
          </a:xfrm>
          <a:prstGeom prst="line">
            <a:avLst/>
          </a:prstGeom>
          <a:noFill/>
          <a:ln w="12700">
            <a:solidFill>
              <a:srgbClr val="D9DEE8"/>
            </a:solidFill>
            <a:prstDash val="solid"/>
          </a:ln>
        </p:spPr>
        <p:txBody>
          <a:bodyPr/>
          <a:lstStyle/>
          <a:p>
            <a:endParaRPr lang="de-DE" dirty="0"/>
          </a:p>
        </p:txBody>
      </p:sp>
      <p:sp>
        <p:nvSpPr>
          <p:cNvPr id="13" name="Text 6">
            <a:extLst>
              <a:ext uri="{FF2B5EF4-FFF2-40B4-BE49-F238E27FC236}">
                <a16:creationId xmlns:a16="http://schemas.microsoft.com/office/drawing/2014/main" id="{E2C7BF8C-1E5E-706B-F81C-67FE5AD52D0E}"/>
              </a:ext>
            </a:extLst>
          </p:cNvPr>
          <p:cNvSpPr/>
          <p:nvPr/>
        </p:nvSpPr>
        <p:spPr>
          <a:xfrm>
            <a:off x="548640" y="4837176"/>
            <a:ext cx="7315200" cy="274320"/>
          </a:xfrm>
          <a:prstGeom prst="rect">
            <a:avLst/>
          </a:prstGeom>
          <a:noFill/>
          <a:ln/>
        </p:spPr>
        <p:txBody>
          <a:bodyPr wrap="square" lIns="0" tIns="0" rIns="0" bIns="0" rtlCol="0" anchor="ctr"/>
          <a:lstStyle/>
          <a:p>
            <a:r>
              <a:rPr lang="en-US" sz="1000" dirty="0">
                <a:latin typeface="Calibri" pitchFamily="34" charset="0"/>
                <a:ea typeface="Calibri" pitchFamily="34" charset="-122"/>
                <a:cs typeface="Calibri" pitchFamily="34" charset="-120"/>
              </a:rPr>
              <a:t>Prepared for merchant leadership by Retailpayment.io</a:t>
            </a:r>
            <a:endParaRPr lang="en-US" sz="1000" dirty="0"/>
          </a:p>
        </p:txBody>
      </p:sp>
      <p:sp>
        <p:nvSpPr>
          <p:cNvPr id="300" name="Btn1"/>
          <p:cNvSpPr/>
          <p:nvPr/>
        </p:nvSpPr>
        <p:spPr>
          <a:xfrm>
            <a:off x="548640" y="2514600"/>
            <a:ext cx="292608" cy="292608"/>
          </a:xfrm>
          <a:prstGeom prst="roundRect">
            <a:avLst>
              <a:gd name="adj" fmla="val 28000"/>
            </a:avLst>
          </a:prstGeom>
          <a:solidFill>
            <a:srgbClr val="028090"/>
          </a:solidFill>
          <a:ln>
            <a:noFill/>
          </a:ln>
        </p:spPr>
        <p:txBody>
          <a:bodyPr wrap="square" lIns="0" tIns="0" rIns="0" bIns="0" rtlCol="0" anchor="ctr"/>
          <a:lstStyle/>
          <a:p>
            <a:pPr algn="ctr">
              <a:buNone/>
            </a:pPr>
            <a:r>
              <a:rPr lang="en-US" sz="1200" b="1" dirty="0">
                <a:solidFill>
                  <a:srgbClr val="FFFFFF"/>
                </a:solidFill>
                <a:latin typeface="Calibri" pitchFamily="34" charset="0"/>
                <a:ea typeface="Calibri" pitchFamily="34" charset="-122"/>
                <a:cs typeface="Calibri" pitchFamily="34" charset="-120"/>
              </a:rPr>
              <a:t>1</a:t>
            </a:r>
          </a:p>
        </p:txBody>
      </p:sp>
      <p:sp>
        <p:nvSpPr>
          <p:cNvPr id="301" name="Row"/>
          <p:cNvSpPr/>
          <p:nvPr/>
        </p:nvSpPr>
        <p:spPr>
          <a:xfrm>
            <a:off x="1005840" y="2468880"/>
            <a:ext cx="7589520" cy="548640"/>
          </a:xfrm>
          <a:prstGeom prst="rect">
            <a:avLst/>
          </a:prstGeom>
          <a:noFill/>
          <a:ln/>
        </p:spPr>
        <p:txBody>
          <a:bodyPr wrap="square" lIns="0" tIns="0" rIns="0" bIns="0" rtlCol="0" anchor="t"/>
          <a:lstStyle/>
          <a:p>
            <a:pPr marL="0" indent="0">
              <a:lnSpc>
                <a:spcPct val="106000"/>
              </a:lnSpc>
              <a:buNone/>
            </a:pPr>
            <a:r>
              <a:rPr lang="en-US" sz="1400" b="1" dirty="0">
                <a:solidFill>
                  <a:srgbClr val="028090"/>
                </a:solidFill>
                <a:latin typeface="Calibri" pitchFamily="34" charset="0"/>
                <a:ea typeface="Calibri" pitchFamily="34" charset="-122"/>
                <a:cs typeface="Calibri" pitchFamily="34" charset="-120"/>
              </a:rPr>
              <a:t>Marketplaces take the customer.</a:t>
            </a:r>
            <a:br>
              <a:rPr lang="en-US" sz="1400" dirty="0"/>
            </a:br>
            <a:r>
              <a:rPr lang="en-US" sz="1400" dirty="0">
                <a:solidFill>
                  <a:srgbClr val="1E293B"/>
                </a:solidFill>
                <a:latin typeface="Calibri" pitchFamily="34" charset="0"/>
                <a:ea typeface="Calibri" pitchFamily="34" charset="-122"/>
                <a:cs typeface="Calibri" pitchFamily="34" charset="-120"/>
              </a:rPr>
              <a:t>Amazon or eBay absorb the buyer's identity, data, and post-purchase contact.</a:t>
            </a:r>
          </a:p>
        </p:txBody>
      </p:sp>
      <p:sp>
        <p:nvSpPr>
          <p:cNvPr id="302" name="Btn2"/>
          <p:cNvSpPr/>
          <p:nvPr/>
        </p:nvSpPr>
        <p:spPr>
          <a:xfrm>
            <a:off x="548640" y="3063240"/>
            <a:ext cx="292608" cy="292608"/>
          </a:xfrm>
          <a:prstGeom prst="roundRect">
            <a:avLst>
              <a:gd name="adj" fmla="val 28000"/>
            </a:avLst>
          </a:prstGeom>
          <a:solidFill>
            <a:srgbClr val="028090"/>
          </a:solidFill>
          <a:ln>
            <a:noFill/>
          </a:ln>
        </p:spPr>
        <p:txBody>
          <a:bodyPr wrap="square" lIns="0" tIns="0" rIns="0" bIns="0" rtlCol="0" anchor="ctr"/>
          <a:lstStyle/>
          <a:p>
            <a:pPr algn="ctr">
              <a:buNone/>
            </a:pPr>
            <a:r>
              <a:rPr lang="en-US" sz="1200" b="1" dirty="0">
                <a:solidFill>
                  <a:srgbClr val="FFFFFF"/>
                </a:solidFill>
                <a:latin typeface="Calibri" pitchFamily="34" charset="0"/>
                <a:ea typeface="Calibri" pitchFamily="34" charset="-122"/>
                <a:cs typeface="Calibri" pitchFamily="34" charset="-120"/>
              </a:rPr>
              <a:t>2</a:t>
            </a:r>
          </a:p>
        </p:txBody>
      </p:sp>
      <p:sp>
        <p:nvSpPr>
          <p:cNvPr id="303" name="Row"/>
          <p:cNvSpPr/>
          <p:nvPr/>
        </p:nvSpPr>
        <p:spPr>
          <a:xfrm>
            <a:off x="1005840" y="3017520"/>
            <a:ext cx="7589520" cy="548640"/>
          </a:xfrm>
          <a:prstGeom prst="rect">
            <a:avLst/>
          </a:prstGeom>
          <a:noFill/>
          <a:ln/>
        </p:spPr>
        <p:txBody>
          <a:bodyPr wrap="square" lIns="0" tIns="0" rIns="0" bIns="0" rtlCol="0" anchor="t"/>
          <a:lstStyle/>
          <a:p>
            <a:pPr marL="0" indent="0">
              <a:lnSpc>
                <a:spcPct val="106000"/>
              </a:lnSpc>
              <a:buNone/>
            </a:pPr>
            <a:r>
              <a:rPr lang="en-US" sz="1400" b="1" dirty="0">
                <a:solidFill>
                  <a:srgbClr val="028090"/>
                </a:solidFill>
                <a:latin typeface="Calibri" pitchFamily="34" charset="0"/>
                <a:ea typeface="Calibri" pitchFamily="34" charset="-122"/>
                <a:cs typeface="Calibri" pitchFamily="34" charset="-120"/>
              </a:rPr>
              <a:t>You stay Merchant of Record.</a:t>
            </a:r>
            <a:br>
              <a:rPr lang="en-US" sz="1400" dirty="0"/>
            </a:br>
            <a:r>
              <a:rPr lang="en-US" sz="1400" dirty="0">
                <a:solidFill>
                  <a:srgbClr val="1E293B"/>
                </a:solidFill>
                <a:latin typeface="Calibri" pitchFamily="34" charset="0"/>
                <a:ea typeface="Calibri" pitchFamily="34" charset="-122"/>
                <a:cs typeface="Calibri" pitchFamily="34" charset="-120"/>
              </a:rPr>
              <a:t>Define which tools the agent can call, and keep the customer record.</a:t>
            </a:r>
          </a:p>
        </p:txBody>
      </p:sp>
      <p:sp>
        <p:nvSpPr>
          <p:cNvPr id="304" name="Btn3"/>
          <p:cNvSpPr/>
          <p:nvPr/>
        </p:nvSpPr>
        <p:spPr>
          <a:xfrm>
            <a:off x="548640" y="3611880"/>
            <a:ext cx="292608" cy="292608"/>
          </a:xfrm>
          <a:prstGeom prst="roundRect">
            <a:avLst>
              <a:gd name="adj" fmla="val 28000"/>
            </a:avLst>
          </a:prstGeom>
          <a:solidFill>
            <a:srgbClr val="028090"/>
          </a:solidFill>
          <a:ln>
            <a:noFill/>
          </a:ln>
        </p:spPr>
        <p:txBody>
          <a:bodyPr wrap="square" lIns="0" tIns="0" rIns="0" bIns="0" rtlCol="0" anchor="ctr"/>
          <a:lstStyle/>
          <a:p>
            <a:pPr algn="ctr">
              <a:buNone/>
            </a:pPr>
            <a:r>
              <a:rPr lang="en-US" sz="1200" b="1" dirty="0">
                <a:solidFill>
                  <a:srgbClr val="FFFFFF"/>
                </a:solidFill>
                <a:latin typeface="Calibri" pitchFamily="34" charset="0"/>
                <a:ea typeface="Calibri" pitchFamily="34" charset="-122"/>
                <a:cs typeface="Calibri" pitchFamily="34" charset="-120"/>
              </a:rPr>
              <a:t>3</a:t>
            </a:r>
          </a:p>
        </p:txBody>
      </p:sp>
      <p:sp>
        <p:nvSpPr>
          <p:cNvPr id="305" name="Row"/>
          <p:cNvSpPr/>
          <p:nvPr/>
        </p:nvSpPr>
        <p:spPr>
          <a:xfrm>
            <a:off x="1005840" y="3566160"/>
            <a:ext cx="7589520" cy="548640"/>
          </a:xfrm>
          <a:prstGeom prst="rect">
            <a:avLst/>
          </a:prstGeom>
          <a:noFill/>
          <a:ln/>
        </p:spPr>
        <p:txBody>
          <a:bodyPr wrap="square" lIns="0" tIns="0" rIns="0" bIns="0" rtlCol="0" anchor="t"/>
          <a:lstStyle/>
          <a:p>
            <a:pPr marL="0" indent="0">
              <a:lnSpc>
                <a:spcPct val="106000"/>
              </a:lnSpc>
              <a:buNone/>
            </a:pPr>
            <a:r>
              <a:rPr lang="en-US" sz="1400" b="1" dirty="0">
                <a:solidFill>
                  <a:srgbClr val="028090"/>
                </a:solidFill>
                <a:latin typeface="Calibri" pitchFamily="34" charset="0"/>
                <a:ea typeface="Calibri" pitchFamily="34" charset="-122"/>
                <a:cs typeface="Calibri" pitchFamily="34" charset="-120"/>
              </a:rPr>
              <a:t>Routed, not replaced.</a:t>
            </a:r>
            <a:br>
              <a:rPr lang="en-US" sz="1400" dirty="0"/>
            </a:br>
            <a:r>
              <a:rPr lang="en-US" sz="1400" dirty="0">
                <a:solidFill>
                  <a:srgbClr val="1E293B"/>
                </a:solidFill>
                <a:latin typeface="Calibri" pitchFamily="34" charset="0"/>
                <a:ea typeface="Calibri" pitchFamily="34" charset="-122"/>
                <a:cs typeface="Calibri" pitchFamily="34" charset="-120"/>
              </a:rPr>
              <a:t>Agents send buyers to you rather than standing in for you in the transaction.</a:t>
            </a:r>
          </a:p>
        </p:txBody>
      </p:sp>
      <p:sp>
        <p:nvSpPr>
          <p:cNvPr id="306" name="Btn4"/>
          <p:cNvSpPr/>
          <p:nvPr/>
        </p:nvSpPr>
        <p:spPr>
          <a:xfrm>
            <a:off x="548640" y="4160520"/>
            <a:ext cx="292608" cy="292608"/>
          </a:xfrm>
          <a:prstGeom prst="roundRect">
            <a:avLst>
              <a:gd name="adj" fmla="val 28000"/>
            </a:avLst>
          </a:prstGeom>
          <a:solidFill>
            <a:srgbClr val="028090"/>
          </a:solidFill>
          <a:ln>
            <a:noFill/>
          </a:ln>
        </p:spPr>
        <p:txBody>
          <a:bodyPr wrap="square" lIns="0" tIns="0" rIns="0" bIns="0" rtlCol="0" anchor="ctr"/>
          <a:lstStyle/>
          <a:p>
            <a:pPr algn="ctr">
              <a:buNone/>
            </a:pPr>
            <a:r>
              <a:rPr lang="en-US" sz="1200" b="1" dirty="0">
                <a:solidFill>
                  <a:srgbClr val="FFFFFF"/>
                </a:solidFill>
                <a:latin typeface="Calibri" pitchFamily="34" charset="0"/>
                <a:ea typeface="Calibri" pitchFamily="34" charset="-122"/>
                <a:cs typeface="Calibri" pitchFamily="34" charset="-120"/>
              </a:rPr>
              <a:t>4</a:t>
            </a:r>
          </a:p>
        </p:txBody>
      </p:sp>
      <p:sp>
        <p:nvSpPr>
          <p:cNvPr id="307" name="Row"/>
          <p:cNvSpPr/>
          <p:nvPr/>
        </p:nvSpPr>
        <p:spPr>
          <a:xfrm>
            <a:off x="1005840" y="4114800"/>
            <a:ext cx="7589520" cy="548640"/>
          </a:xfrm>
          <a:prstGeom prst="rect">
            <a:avLst/>
          </a:prstGeom>
          <a:noFill/>
          <a:ln/>
        </p:spPr>
        <p:txBody>
          <a:bodyPr wrap="square" lIns="0" tIns="0" rIns="0" bIns="0" rtlCol="0" anchor="t"/>
          <a:lstStyle/>
          <a:p>
            <a:pPr marL="0" indent="0">
              <a:lnSpc>
                <a:spcPct val="106000"/>
              </a:lnSpc>
              <a:buNone/>
            </a:pPr>
            <a:r>
              <a:rPr lang="en-US" sz="1400" b="1" dirty="0">
                <a:solidFill>
                  <a:srgbClr val="028090"/>
                </a:solidFill>
                <a:latin typeface="Calibri" pitchFamily="34" charset="0"/>
                <a:ea typeface="Calibri" pitchFamily="34" charset="-122"/>
                <a:cs typeface="Calibri" pitchFamily="34" charset="-120"/>
              </a:rPr>
              <a:t>The core difference.</a:t>
            </a:r>
            <a:br>
              <a:rPr lang="en-US" sz="1400" dirty="0"/>
            </a:br>
            <a:r>
              <a:rPr lang="en-US" sz="1400" dirty="0">
                <a:solidFill>
                  <a:srgbClr val="1E293B"/>
                </a:solidFill>
                <a:latin typeface="Calibri" pitchFamily="34" charset="0"/>
                <a:ea typeface="Calibri" pitchFamily="34" charset="-122"/>
                <a:cs typeface="Calibri" pitchFamily="34" charset="-120"/>
              </a:rPr>
              <a:t>This is why MCP is strategically unlike „just joining another marketplace“.</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hape 0"/>
          <p:cNvSpPr/>
          <p:nvPr/>
        </p:nvSpPr>
        <p:spPr>
          <a:xfrm>
            <a:off x="548640" y="502920"/>
            <a:ext cx="1005840" cy="1005840"/>
          </a:xfrm>
          <a:prstGeom prst="ellipse">
            <a:avLst/>
          </a:prstGeom>
          <a:solidFill>
            <a:srgbClr val="028090"/>
          </a:solidFill>
          <a:ln w="12700">
            <a:solidFill>
              <a:srgbClr val="028090"/>
            </a:solidFill>
            <a:prstDash val="solid"/>
          </a:ln>
        </p:spPr>
        <p:txBody>
          <a:bodyPr/>
          <a:lstStyle/>
          <a:p>
            <a:endParaRPr lang="de-DE"/>
          </a:p>
        </p:txBody>
      </p:sp>
      <p:sp>
        <p:nvSpPr>
          <p:cNvPr id="3" name="Text 1"/>
          <p:cNvSpPr/>
          <p:nvPr/>
        </p:nvSpPr>
        <p:spPr>
          <a:xfrm>
            <a:off x="548640" y="502920"/>
            <a:ext cx="1005840" cy="1005840"/>
          </a:xfrm>
          <a:prstGeom prst="rect">
            <a:avLst/>
          </a:prstGeom>
          <a:noFill/>
          <a:ln/>
        </p:spPr>
        <p:txBody>
          <a:bodyPr wrap="square" lIns="0" tIns="0" rIns="0" bIns="0" rtlCol="0" anchor="ctr"/>
          <a:lstStyle/>
          <a:p>
            <a:pPr marL="0" indent="0" algn="ctr">
              <a:buNone/>
            </a:pPr>
            <a:r>
              <a:rPr lang="en-US" sz="3200" b="1" dirty="0">
                <a:solidFill>
                  <a:srgbClr val="FFFFFF"/>
                </a:solidFill>
                <a:latin typeface="Georgia" pitchFamily="34" charset="0"/>
                <a:ea typeface="Georgia" pitchFamily="34" charset="-122"/>
                <a:cs typeface="Georgia" pitchFamily="34" charset="-120"/>
              </a:rPr>
              <a:t>05</a:t>
            </a:r>
            <a:endParaRPr lang="en-US" sz="3200" dirty="0"/>
          </a:p>
        </p:txBody>
      </p:sp>
      <p:sp>
        <p:nvSpPr>
          <p:cNvPr id="4" name="Shape 2"/>
          <p:cNvSpPr/>
          <p:nvPr/>
        </p:nvSpPr>
        <p:spPr>
          <a:xfrm>
            <a:off x="7589520" y="502920"/>
            <a:ext cx="1005840" cy="1005840"/>
          </a:xfrm>
          <a:prstGeom prst="ellipse">
            <a:avLst/>
          </a:prstGeom>
          <a:solidFill>
            <a:srgbClr val="028090"/>
          </a:solidFill>
          <a:ln w="12700">
            <a:solidFill>
              <a:srgbClr val="028090"/>
            </a:solidFill>
            <a:prstDash val="solid"/>
          </a:ln>
        </p:spPr>
        <p:txBody>
          <a:bodyPr/>
          <a:lstStyle/>
          <a:p>
            <a:endParaRPr lang="de-DE"/>
          </a:p>
        </p:txBody>
      </p:sp>
      <p:pic>
        <p:nvPicPr>
          <p:cNvPr id="5" name="Image 0" descr="preencoded.png"/>
          <p:cNvPicPr>
            <a:picLocks noChangeAspect="1"/>
          </p:cNvPicPr>
          <p:nvPr/>
        </p:nvPicPr>
        <p:blipFill>
          <a:blip r:embed="rId3"/>
          <a:stretch>
            <a:fillRect/>
          </a:stretch>
        </p:blipFill>
        <p:spPr>
          <a:xfrm>
            <a:off x="7863840" y="777240"/>
            <a:ext cx="457200" cy="457200"/>
          </a:xfrm>
          <a:prstGeom prst="rect">
            <a:avLst/>
          </a:prstGeom>
        </p:spPr>
      </p:pic>
      <p:sp>
        <p:nvSpPr>
          <p:cNvPr id="6" name="Text 3"/>
          <p:cNvSpPr/>
          <p:nvPr/>
        </p:nvSpPr>
        <p:spPr>
          <a:xfrm>
            <a:off x="1783080" y="502920"/>
            <a:ext cx="5669280" cy="228600"/>
          </a:xfrm>
          <a:prstGeom prst="rect">
            <a:avLst/>
          </a:prstGeom>
          <a:noFill/>
          <a:ln/>
        </p:spPr>
        <p:txBody>
          <a:bodyPr wrap="square" lIns="0" tIns="0" rIns="0" bIns="0" rtlCol="0" anchor="ctr"/>
          <a:lstStyle/>
          <a:p>
            <a:pPr marL="0" indent="0">
              <a:buNone/>
            </a:pPr>
            <a:r>
              <a:rPr lang="en-US" sz="1000" b="1" kern="0" spc="500" dirty="0">
                <a:solidFill>
                  <a:srgbClr val="028090"/>
                </a:solidFill>
                <a:latin typeface="Calibri" pitchFamily="34" charset="0"/>
                <a:ea typeface="Calibri" pitchFamily="34" charset="-122"/>
                <a:cs typeface="Calibri" pitchFamily="34" charset="-120"/>
              </a:rPr>
              <a:t>STRUCTURAL BENEFIT</a:t>
            </a:r>
            <a:endParaRPr lang="en-US" sz="1000" dirty="0"/>
          </a:p>
        </p:txBody>
      </p:sp>
      <p:sp>
        <p:nvSpPr>
          <p:cNvPr id="7" name="Text 4"/>
          <p:cNvSpPr/>
          <p:nvPr/>
        </p:nvSpPr>
        <p:spPr>
          <a:xfrm>
            <a:off x="1783080" y="777240"/>
            <a:ext cx="5760720" cy="777240"/>
          </a:xfrm>
          <a:prstGeom prst="rect">
            <a:avLst/>
          </a:prstGeom>
          <a:noFill/>
          <a:ln/>
        </p:spPr>
        <p:txBody>
          <a:bodyPr wrap="square" lIns="0" tIns="0" rIns="0" bIns="0" rtlCol="0" anchor="t"/>
          <a:lstStyle/>
          <a:p>
            <a:pPr marL="0" indent="0">
              <a:buNone/>
            </a:pPr>
            <a:r>
              <a:rPr lang="en-US" sz="2200" b="1" dirty="0">
                <a:solidFill>
                  <a:srgbClr val="1E2761"/>
                </a:solidFill>
                <a:latin typeface="Georgia" pitchFamily="34" charset="0"/>
                <a:ea typeface="Georgia" pitchFamily="34" charset="-122"/>
                <a:cs typeface="Georgia" pitchFamily="34" charset="-120"/>
              </a:rPr>
              <a:t>One integration, many AI clients</a:t>
            </a:r>
            <a:endParaRPr lang="en-US" sz="2200" dirty="0"/>
          </a:p>
        </p:txBody>
      </p:sp>
      <p:sp>
        <p:nvSpPr>
          <p:cNvPr id="8" name="Text 5"/>
          <p:cNvSpPr/>
          <p:nvPr/>
        </p:nvSpPr>
        <p:spPr>
          <a:xfrm>
            <a:off x="1783080" y="1600200"/>
            <a:ext cx="5760720" cy="365760"/>
          </a:xfrm>
          <a:prstGeom prst="rect">
            <a:avLst/>
          </a:prstGeom>
          <a:noFill/>
          <a:ln/>
        </p:spPr>
        <p:txBody>
          <a:bodyPr wrap="square" lIns="0" tIns="0" rIns="0" bIns="0" rtlCol="0" anchor="ctr"/>
          <a:lstStyle/>
          <a:p>
            <a:pPr marL="0" indent="0">
              <a:buNone/>
            </a:pPr>
            <a:r>
              <a:rPr lang="en-US" sz="1300" b="1" i="1" dirty="0">
                <a:solidFill>
                  <a:srgbClr val="028090"/>
                </a:solidFill>
                <a:latin typeface="Calibri" pitchFamily="34" charset="0"/>
                <a:ea typeface="Calibri" pitchFamily="34" charset="-122"/>
                <a:cs typeface="Calibri" pitchFamily="34" charset="-120"/>
              </a:rPr>
              <a:t>MCP is the USB-C for AI — one server, all the clients.</a:t>
            </a:r>
            <a:endParaRPr lang="en-US" sz="1300" dirty="0"/>
          </a:p>
        </p:txBody>
      </p:sp>
      <p:sp>
        <p:nvSpPr>
          <p:cNvPr id="9" name="Shape 6"/>
          <p:cNvSpPr/>
          <p:nvPr/>
        </p:nvSpPr>
        <p:spPr>
          <a:xfrm>
            <a:off x="548640" y="2194560"/>
            <a:ext cx="8046720" cy="0"/>
          </a:xfrm>
          <a:prstGeom prst="line">
            <a:avLst/>
          </a:prstGeom>
          <a:noFill/>
          <a:ln w="12700">
            <a:solidFill>
              <a:srgbClr val="D9DEE8"/>
            </a:solidFill>
            <a:prstDash val="solid"/>
          </a:ln>
        </p:spPr>
        <p:txBody>
          <a:bodyPr/>
          <a:lstStyle/>
          <a:p>
            <a:endParaRPr lang="de-DE"/>
          </a:p>
        </p:txBody>
      </p:sp>
      <p:sp>
        <p:nvSpPr>
          <p:cNvPr id="10" name="Text 7"/>
          <p:cNvSpPr/>
          <p:nvPr/>
        </p:nvSpPr>
        <p:spPr>
          <a:xfrm>
            <a:off x="548640" y="2468880"/>
            <a:ext cx="8046720" cy="2194560"/>
          </a:xfrm>
          <a:prstGeom prst="rect">
            <a:avLst/>
          </a:prstGeom>
          <a:noFill/>
          <a:ln/>
        </p:spPr>
        <p:txBody>
          <a:bodyPr wrap="square" lIns="0" tIns="0" rIns="0" bIns="0" rtlCol="0" anchor="ctr"/>
          <a:lstStyle/>
          <a:p>
            <a:pPr marL="0" indent="0">
              <a:spcAft>
                <a:spcPts val="800"/>
              </a:spcAft>
              <a:buNone/>
            </a:pPr>
            <a:r>
              <a:rPr lang="en-US" sz="1400" dirty="0">
                <a:solidFill>
                  <a:srgbClr val="1E293B"/>
                </a:solidFill>
                <a:latin typeface="Calibri" pitchFamily="34" charset="0"/>
                <a:ea typeface="Calibri" pitchFamily="34" charset="-122"/>
                <a:cs typeface="Calibri" pitchFamily="34" charset="-120"/>
              </a:rPr>
              <a:t>Without a standard, you would build and maintain a separate connector for every AI platform: Claude, ChatGPT, Gemini, Copilot, plus the enterprise agents emerging from Salesforce, ServiceNow, and others. </a:t>
            </a:r>
          </a:p>
          <a:p>
            <a:pPr marL="0" indent="0">
              <a:spcAft>
                <a:spcPts val="800"/>
              </a:spcAft>
              <a:buNone/>
            </a:pPr>
            <a:r>
              <a:rPr lang="en-US" sz="1400" dirty="0">
                <a:solidFill>
                  <a:srgbClr val="1E293B"/>
                </a:solidFill>
                <a:latin typeface="Calibri" pitchFamily="34" charset="0"/>
                <a:ea typeface="Calibri" pitchFamily="34" charset="-122"/>
                <a:cs typeface="Calibri" pitchFamily="34" charset="-120"/>
              </a:rPr>
              <a:t>MCP collapses that into one server. </a:t>
            </a:r>
          </a:p>
          <a:p>
            <a:pPr marL="0" indent="0">
              <a:spcAft>
                <a:spcPts val="800"/>
              </a:spcAft>
              <a:buNone/>
            </a:pPr>
            <a:r>
              <a:rPr lang="en-US" sz="1400" dirty="0">
                <a:solidFill>
                  <a:srgbClr val="1E293B"/>
                </a:solidFill>
                <a:latin typeface="Calibri" pitchFamily="34" charset="0"/>
                <a:ea typeface="Calibri" pitchFamily="34" charset="-122"/>
                <a:cs typeface="Calibri" pitchFamily="34" charset="-120"/>
              </a:rPr>
              <a:t>Labor and maintenance savings grow as the agent ecosystem expands, and because MCP is now governed under the Linux Foundation rather than a single vendor, lock-in risk is materially lower than with any proprietary alternative.</a:t>
            </a:r>
            <a:endParaRPr lang="en-US" sz="1400" dirty="0"/>
          </a:p>
        </p:txBody>
      </p:sp>
      <p:sp>
        <p:nvSpPr>
          <p:cNvPr id="13" name="Text 6">
            <a:extLst>
              <a:ext uri="{FF2B5EF4-FFF2-40B4-BE49-F238E27FC236}">
                <a16:creationId xmlns:a16="http://schemas.microsoft.com/office/drawing/2014/main" id="{AE114BEB-3939-F16E-902F-99B36E1269EC}"/>
              </a:ext>
            </a:extLst>
          </p:cNvPr>
          <p:cNvSpPr/>
          <p:nvPr/>
        </p:nvSpPr>
        <p:spPr>
          <a:xfrm>
            <a:off x="548640" y="4837176"/>
            <a:ext cx="7315200" cy="274320"/>
          </a:xfrm>
          <a:prstGeom prst="rect">
            <a:avLst/>
          </a:prstGeom>
          <a:noFill/>
          <a:ln/>
        </p:spPr>
        <p:txBody>
          <a:bodyPr wrap="square" lIns="0" tIns="0" rIns="0" bIns="0" rtlCol="0" anchor="ctr"/>
          <a:lstStyle/>
          <a:p>
            <a:r>
              <a:rPr lang="en-US" sz="1000" dirty="0">
                <a:latin typeface="Calibri" pitchFamily="34" charset="0"/>
                <a:ea typeface="Calibri" pitchFamily="34" charset="-122"/>
                <a:cs typeface="Calibri" pitchFamily="34" charset="-120"/>
              </a:rPr>
              <a:t>Prepared for merchant leadership by Retailpayment.io</a:t>
            </a:r>
            <a:endParaRPr lang="en-US" sz="10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Slide 9">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548640" y="502920"/>
            <a:ext cx="1005840" cy="1005840"/>
          </a:xfrm>
          <a:prstGeom prst="ellipse">
            <a:avLst/>
          </a:prstGeom>
          <a:solidFill>
            <a:srgbClr val="028090"/>
          </a:solidFill>
          <a:ln w="12700">
            <a:solidFill>
              <a:srgbClr val="028090"/>
            </a:solidFill>
            <a:prstDash val="solid"/>
          </a:ln>
        </p:spPr>
        <p:txBody>
          <a:bodyPr/>
          <a:lstStyle/>
          <a:p>
            <a:endParaRPr lang="de-DE" dirty="0"/>
          </a:p>
        </p:txBody>
      </p:sp>
      <p:sp>
        <p:nvSpPr>
          <p:cNvPr id="3" name="Text 1"/>
          <p:cNvSpPr/>
          <p:nvPr/>
        </p:nvSpPr>
        <p:spPr>
          <a:xfrm>
            <a:off x="548640" y="502920"/>
            <a:ext cx="1005840" cy="1005840"/>
          </a:xfrm>
          <a:prstGeom prst="rect">
            <a:avLst/>
          </a:prstGeom>
          <a:noFill/>
          <a:ln/>
        </p:spPr>
        <p:txBody>
          <a:bodyPr wrap="square" lIns="0" tIns="0" rIns="0" bIns="0" rtlCol="0" anchor="ctr"/>
          <a:lstStyle/>
          <a:p>
            <a:pPr marL="0" indent="0" algn="ctr">
              <a:buNone/>
            </a:pPr>
            <a:r>
              <a:rPr lang="en-US" sz="3200" b="1" dirty="0">
                <a:solidFill>
                  <a:srgbClr val="FFFFFF"/>
                </a:solidFill>
                <a:latin typeface="Georgia" pitchFamily="34" charset="0"/>
                <a:ea typeface="Georgia" pitchFamily="34" charset="-122"/>
                <a:cs typeface="Georgia" pitchFamily="34" charset="-120"/>
              </a:rPr>
              <a:t>05</a:t>
            </a:r>
            <a:endParaRPr lang="en-US" sz="3200" dirty="0"/>
          </a:p>
        </p:txBody>
      </p:sp>
      <p:sp>
        <p:nvSpPr>
          <p:cNvPr id="4" name="Shape 2"/>
          <p:cNvSpPr/>
          <p:nvPr/>
        </p:nvSpPr>
        <p:spPr>
          <a:xfrm>
            <a:off x="7589520" y="502920"/>
            <a:ext cx="1005840" cy="1005840"/>
          </a:xfrm>
          <a:prstGeom prst="ellipse">
            <a:avLst/>
          </a:prstGeom>
          <a:solidFill>
            <a:srgbClr val="028090"/>
          </a:solidFill>
          <a:ln w="12700">
            <a:solidFill>
              <a:srgbClr val="028090"/>
            </a:solidFill>
            <a:prstDash val="solid"/>
          </a:ln>
        </p:spPr>
        <p:txBody>
          <a:bodyPr/>
          <a:lstStyle/>
          <a:p>
            <a:endParaRPr lang="de-DE" dirty="0"/>
          </a:p>
        </p:txBody>
      </p:sp>
      <p:pic>
        <p:nvPicPr>
          <p:cNvPr id="5" name="Image 0" descr="preencoded.png"/>
          <p:cNvPicPr>
            <a:picLocks noChangeAspect="1"/>
          </p:cNvPicPr>
          <p:nvPr/>
        </p:nvPicPr>
        <p:blipFill>
          <a:blip r:embed="rId3"/>
          <a:stretch>
            <a:fillRect/>
          </a:stretch>
        </p:blipFill>
        <p:spPr>
          <a:xfrm>
            <a:off x="7863840" y="777240"/>
            <a:ext cx="457200" cy="457200"/>
          </a:xfrm>
          <a:prstGeom prst="rect">
            <a:avLst/>
          </a:prstGeom>
        </p:spPr>
      </p:pic>
      <p:sp>
        <p:nvSpPr>
          <p:cNvPr id="6" name="Text 3"/>
          <p:cNvSpPr/>
          <p:nvPr/>
        </p:nvSpPr>
        <p:spPr>
          <a:xfrm>
            <a:off x="1783080" y="502920"/>
            <a:ext cx="5669280" cy="228600"/>
          </a:xfrm>
          <a:prstGeom prst="rect">
            <a:avLst/>
          </a:prstGeom>
          <a:noFill/>
          <a:ln/>
        </p:spPr>
        <p:txBody>
          <a:bodyPr wrap="square" lIns="0" tIns="0" rIns="0" bIns="0" rtlCol="0" anchor="ctr"/>
          <a:lstStyle/>
          <a:p>
            <a:pPr marL="0" indent="0">
              <a:buNone/>
            </a:pPr>
            <a:r>
              <a:rPr lang="en-US" sz="1000" b="1" kern="0" spc="500" dirty="0">
                <a:solidFill>
                  <a:srgbClr val="028090"/>
                </a:solidFill>
                <a:latin typeface="Calibri" pitchFamily="34" charset="0"/>
                <a:ea typeface="Calibri" pitchFamily="34" charset="-122"/>
                <a:cs typeface="Calibri" pitchFamily="34" charset="-120"/>
              </a:rPr>
              <a:t>STRUCTURAL BENEFIT</a:t>
            </a:r>
            <a:endParaRPr lang="en-US" sz="1000" dirty="0"/>
          </a:p>
        </p:txBody>
      </p:sp>
      <p:sp>
        <p:nvSpPr>
          <p:cNvPr id="7" name="Text 4"/>
          <p:cNvSpPr/>
          <p:nvPr/>
        </p:nvSpPr>
        <p:spPr>
          <a:xfrm>
            <a:off x="1783080" y="777240"/>
            <a:ext cx="5760720" cy="777240"/>
          </a:xfrm>
          <a:prstGeom prst="rect">
            <a:avLst/>
          </a:prstGeom>
          <a:noFill/>
          <a:ln/>
        </p:spPr>
        <p:txBody>
          <a:bodyPr wrap="square" lIns="0" tIns="0" rIns="0" bIns="0" rtlCol="0" anchor="t"/>
          <a:lstStyle/>
          <a:p>
            <a:pPr marL="0" indent="0">
              <a:buNone/>
            </a:pPr>
            <a:r>
              <a:rPr lang="en-US" sz="2200" b="1" dirty="0">
                <a:solidFill>
                  <a:srgbClr val="1E2761"/>
                </a:solidFill>
                <a:latin typeface="Georgia" pitchFamily="34" charset="0"/>
                <a:ea typeface="Georgia" pitchFamily="34" charset="-122"/>
                <a:cs typeface="Georgia" pitchFamily="34" charset="-120"/>
              </a:rPr>
              <a:t>One integration, many AI clients</a:t>
            </a:r>
            <a:endParaRPr lang="en-US" sz="2200" dirty="0"/>
          </a:p>
        </p:txBody>
      </p:sp>
      <p:sp>
        <p:nvSpPr>
          <p:cNvPr id="8" name="Text 5"/>
          <p:cNvSpPr/>
          <p:nvPr/>
        </p:nvSpPr>
        <p:spPr>
          <a:xfrm>
            <a:off x="1783080" y="1600200"/>
            <a:ext cx="5760720" cy="365760"/>
          </a:xfrm>
          <a:prstGeom prst="rect">
            <a:avLst/>
          </a:prstGeom>
          <a:noFill/>
          <a:ln/>
        </p:spPr>
        <p:txBody>
          <a:bodyPr wrap="square" lIns="0" tIns="0" rIns="0" bIns="0" rtlCol="0" anchor="ctr"/>
          <a:lstStyle/>
          <a:p>
            <a:pPr marL="0" indent="0">
              <a:buNone/>
            </a:pPr>
            <a:r>
              <a:rPr lang="en-US" sz="1300" b="1" i="1" dirty="0">
                <a:solidFill>
                  <a:srgbClr val="028090"/>
                </a:solidFill>
                <a:latin typeface="Calibri" pitchFamily="34" charset="0"/>
                <a:ea typeface="Calibri" pitchFamily="34" charset="-122"/>
                <a:cs typeface="Calibri" pitchFamily="34" charset="-120"/>
              </a:rPr>
              <a:t>MCP is the USB-C for AI: one server, all the clients.</a:t>
            </a:r>
            <a:endParaRPr lang="en-US" sz="1300" dirty="0"/>
          </a:p>
        </p:txBody>
      </p:sp>
      <p:sp>
        <p:nvSpPr>
          <p:cNvPr id="9" name="Shape 6"/>
          <p:cNvSpPr/>
          <p:nvPr/>
        </p:nvSpPr>
        <p:spPr>
          <a:xfrm>
            <a:off x="548640" y="2194560"/>
            <a:ext cx="8046720" cy="0"/>
          </a:xfrm>
          <a:prstGeom prst="line">
            <a:avLst/>
          </a:prstGeom>
          <a:noFill/>
          <a:ln w="12700">
            <a:solidFill>
              <a:srgbClr val="D9DEE8"/>
            </a:solidFill>
            <a:prstDash val="solid"/>
          </a:ln>
        </p:spPr>
        <p:txBody>
          <a:bodyPr/>
          <a:lstStyle/>
          <a:p>
            <a:endParaRPr lang="de-DE" dirty="0"/>
          </a:p>
        </p:txBody>
      </p:sp>
      <p:sp>
        <p:nvSpPr>
          <p:cNvPr id="13" name="Text 6">
            <a:extLst>
              <a:ext uri="{FF2B5EF4-FFF2-40B4-BE49-F238E27FC236}">
                <a16:creationId xmlns:a16="http://schemas.microsoft.com/office/drawing/2014/main" id="{AE114BEB-3939-F16E-902F-99B36E1269EC}"/>
              </a:ext>
            </a:extLst>
          </p:cNvPr>
          <p:cNvSpPr/>
          <p:nvPr/>
        </p:nvSpPr>
        <p:spPr>
          <a:xfrm>
            <a:off x="548640" y="4837176"/>
            <a:ext cx="7315200" cy="274320"/>
          </a:xfrm>
          <a:prstGeom prst="rect">
            <a:avLst/>
          </a:prstGeom>
          <a:noFill/>
          <a:ln/>
        </p:spPr>
        <p:txBody>
          <a:bodyPr wrap="square" lIns="0" tIns="0" rIns="0" bIns="0" rtlCol="0" anchor="ctr"/>
          <a:lstStyle/>
          <a:p>
            <a:r>
              <a:rPr lang="en-US" sz="1000" dirty="0">
                <a:latin typeface="Calibri" pitchFamily="34" charset="0"/>
                <a:ea typeface="Calibri" pitchFamily="34" charset="-122"/>
                <a:cs typeface="Calibri" pitchFamily="34" charset="-120"/>
              </a:rPr>
              <a:t>Prepared for merchant leadership by Retailpayment.io</a:t>
            </a:r>
            <a:endParaRPr lang="en-US" sz="1000" dirty="0"/>
          </a:p>
        </p:txBody>
      </p:sp>
      <p:sp>
        <p:nvSpPr>
          <p:cNvPr id="300" name="Btn1"/>
          <p:cNvSpPr/>
          <p:nvPr/>
        </p:nvSpPr>
        <p:spPr>
          <a:xfrm>
            <a:off x="548640" y="2514600"/>
            <a:ext cx="292608" cy="292608"/>
          </a:xfrm>
          <a:prstGeom prst="roundRect">
            <a:avLst>
              <a:gd name="adj" fmla="val 28000"/>
            </a:avLst>
          </a:prstGeom>
          <a:solidFill>
            <a:srgbClr val="028090"/>
          </a:solidFill>
          <a:ln>
            <a:noFill/>
          </a:ln>
        </p:spPr>
        <p:txBody>
          <a:bodyPr wrap="square" lIns="0" tIns="0" rIns="0" bIns="0" rtlCol="0" anchor="ctr"/>
          <a:lstStyle/>
          <a:p>
            <a:pPr algn="ctr">
              <a:buNone/>
            </a:pPr>
            <a:r>
              <a:rPr lang="en-US" sz="1200" b="1" dirty="0">
                <a:solidFill>
                  <a:srgbClr val="FFFFFF"/>
                </a:solidFill>
                <a:latin typeface="Calibri" pitchFamily="34" charset="0"/>
                <a:ea typeface="Calibri" pitchFamily="34" charset="-122"/>
                <a:cs typeface="Calibri" pitchFamily="34" charset="-120"/>
              </a:rPr>
              <a:t>1</a:t>
            </a:r>
          </a:p>
        </p:txBody>
      </p:sp>
      <p:sp>
        <p:nvSpPr>
          <p:cNvPr id="301" name="Row"/>
          <p:cNvSpPr/>
          <p:nvPr/>
        </p:nvSpPr>
        <p:spPr>
          <a:xfrm>
            <a:off x="1005840" y="2468880"/>
            <a:ext cx="7589520" cy="548640"/>
          </a:xfrm>
          <a:prstGeom prst="rect">
            <a:avLst/>
          </a:prstGeom>
          <a:noFill/>
          <a:ln/>
        </p:spPr>
        <p:txBody>
          <a:bodyPr wrap="square" lIns="0" tIns="0" rIns="0" bIns="0" rtlCol="0" anchor="t"/>
          <a:lstStyle/>
          <a:p>
            <a:pPr marL="0" indent="0">
              <a:lnSpc>
                <a:spcPct val="106000"/>
              </a:lnSpc>
              <a:buNone/>
            </a:pPr>
            <a:r>
              <a:rPr lang="en-US" sz="1400" b="1" dirty="0">
                <a:solidFill>
                  <a:srgbClr val="028090"/>
                </a:solidFill>
                <a:latin typeface="Calibri" pitchFamily="34" charset="0"/>
                <a:ea typeface="Calibri" pitchFamily="34" charset="-122"/>
                <a:cs typeface="Calibri" pitchFamily="34" charset="-120"/>
              </a:rPr>
              <a:t>One server, all clients.</a:t>
            </a:r>
            <a:br>
              <a:rPr lang="en-US" sz="1400" dirty="0"/>
            </a:br>
            <a:r>
              <a:rPr lang="en-US" sz="1400" dirty="0">
                <a:solidFill>
                  <a:srgbClr val="1E293B"/>
                </a:solidFill>
                <a:latin typeface="Calibri" pitchFamily="34" charset="0"/>
                <a:ea typeface="Calibri" pitchFamily="34" charset="-122"/>
                <a:cs typeface="Calibri" pitchFamily="34" charset="-120"/>
              </a:rPr>
              <a:t>No separate connector per platform, Claude, ChatGPT, Gemini, Copilot, plus enterprise agents.</a:t>
            </a:r>
          </a:p>
        </p:txBody>
      </p:sp>
      <p:sp>
        <p:nvSpPr>
          <p:cNvPr id="302" name="Btn2"/>
          <p:cNvSpPr/>
          <p:nvPr/>
        </p:nvSpPr>
        <p:spPr>
          <a:xfrm>
            <a:off x="548640" y="3063240"/>
            <a:ext cx="292608" cy="292608"/>
          </a:xfrm>
          <a:prstGeom prst="roundRect">
            <a:avLst>
              <a:gd name="adj" fmla="val 28000"/>
            </a:avLst>
          </a:prstGeom>
          <a:solidFill>
            <a:srgbClr val="028090"/>
          </a:solidFill>
          <a:ln>
            <a:noFill/>
          </a:ln>
        </p:spPr>
        <p:txBody>
          <a:bodyPr wrap="square" lIns="0" tIns="0" rIns="0" bIns="0" rtlCol="0" anchor="ctr"/>
          <a:lstStyle/>
          <a:p>
            <a:pPr algn="ctr">
              <a:buNone/>
            </a:pPr>
            <a:r>
              <a:rPr lang="en-US" sz="1200" b="1" dirty="0">
                <a:solidFill>
                  <a:srgbClr val="FFFFFF"/>
                </a:solidFill>
                <a:latin typeface="Calibri" pitchFamily="34" charset="0"/>
                <a:ea typeface="Calibri" pitchFamily="34" charset="-122"/>
                <a:cs typeface="Calibri" pitchFamily="34" charset="-120"/>
              </a:rPr>
              <a:t>2</a:t>
            </a:r>
          </a:p>
        </p:txBody>
      </p:sp>
      <p:sp>
        <p:nvSpPr>
          <p:cNvPr id="303" name="Row"/>
          <p:cNvSpPr/>
          <p:nvPr/>
        </p:nvSpPr>
        <p:spPr>
          <a:xfrm>
            <a:off x="1005840" y="3017520"/>
            <a:ext cx="7589520" cy="548640"/>
          </a:xfrm>
          <a:prstGeom prst="rect">
            <a:avLst/>
          </a:prstGeom>
          <a:noFill/>
          <a:ln/>
        </p:spPr>
        <p:txBody>
          <a:bodyPr wrap="square" lIns="0" tIns="0" rIns="0" bIns="0" rtlCol="0" anchor="t"/>
          <a:lstStyle/>
          <a:p>
            <a:pPr marL="0" indent="0">
              <a:lnSpc>
                <a:spcPct val="106000"/>
              </a:lnSpc>
              <a:buNone/>
            </a:pPr>
            <a:r>
              <a:rPr lang="en-US" sz="1400" b="1" dirty="0">
                <a:solidFill>
                  <a:srgbClr val="028090"/>
                </a:solidFill>
                <a:latin typeface="Calibri" pitchFamily="34" charset="0"/>
                <a:ea typeface="Calibri" pitchFamily="34" charset="-122"/>
                <a:cs typeface="Calibri" pitchFamily="34" charset="-120"/>
              </a:rPr>
              <a:t>USB-C for AI.</a:t>
            </a:r>
            <a:br>
              <a:rPr lang="en-US" sz="1400" dirty="0"/>
            </a:br>
            <a:r>
              <a:rPr lang="en-US" sz="1400" dirty="0">
                <a:solidFill>
                  <a:srgbClr val="1E293B"/>
                </a:solidFill>
                <a:latin typeface="Calibri" pitchFamily="34" charset="0"/>
                <a:ea typeface="Calibri" pitchFamily="34" charset="-122"/>
                <a:cs typeface="Calibri" pitchFamily="34" charset="-120"/>
              </a:rPr>
              <a:t>MCP collapses many integrations into a single standard interface.</a:t>
            </a:r>
          </a:p>
        </p:txBody>
      </p:sp>
      <p:sp>
        <p:nvSpPr>
          <p:cNvPr id="304" name="Btn3"/>
          <p:cNvSpPr/>
          <p:nvPr/>
        </p:nvSpPr>
        <p:spPr>
          <a:xfrm>
            <a:off x="548640" y="3611880"/>
            <a:ext cx="292608" cy="292608"/>
          </a:xfrm>
          <a:prstGeom prst="roundRect">
            <a:avLst>
              <a:gd name="adj" fmla="val 28000"/>
            </a:avLst>
          </a:prstGeom>
          <a:solidFill>
            <a:srgbClr val="028090"/>
          </a:solidFill>
          <a:ln>
            <a:noFill/>
          </a:ln>
        </p:spPr>
        <p:txBody>
          <a:bodyPr wrap="square" lIns="0" tIns="0" rIns="0" bIns="0" rtlCol="0" anchor="ctr"/>
          <a:lstStyle/>
          <a:p>
            <a:pPr algn="ctr">
              <a:buNone/>
            </a:pPr>
            <a:r>
              <a:rPr lang="en-US" sz="1200" b="1" dirty="0">
                <a:solidFill>
                  <a:srgbClr val="FFFFFF"/>
                </a:solidFill>
                <a:latin typeface="Calibri" pitchFamily="34" charset="0"/>
                <a:ea typeface="Calibri" pitchFamily="34" charset="-122"/>
                <a:cs typeface="Calibri" pitchFamily="34" charset="-120"/>
              </a:rPr>
              <a:t>3</a:t>
            </a:r>
          </a:p>
        </p:txBody>
      </p:sp>
      <p:sp>
        <p:nvSpPr>
          <p:cNvPr id="305" name="Row"/>
          <p:cNvSpPr/>
          <p:nvPr/>
        </p:nvSpPr>
        <p:spPr>
          <a:xfrm>
            <a:off x="1005840" y="3566160"/>
            <a:ext cx="7589520" cy="548640"/>
          </a:xfrm>
          <a:prstGeom prst="rect">
            <a:avLst/>
          </a:prstGeom>
          <a:noFill/>
          <a:ln/>
        </p:spPr>
        <p:txBody>
          <a:bodyPr wrap="square" lIns="0" tIns="0" rIns="0" bIns="0" rtlCol="0" anchor="t"/>
          <a:lstStyle/>
          <a:p>
            <a:pPr marL="0" indent="0">
              <a:lnSpc>
                <a:spcPct val="106000"/>
              </a:lnSpc>
              <a:buNone/>
            </a:pPr>
            <a:r>
              <a:rPr lang="en-US" sz="1400" b="1" dirty="0">
                <a:solidFill>
                  <a:srgbClr val="028090"/>
                </a:solidFill>
                <a:latin typeface="Calibri" pitchFamily="34" charset="0"/>
                <a:ea typeface="Calibri" pitchFamily="34" charset="-122"/>
                <a:cs typeface="Calibri" pitchFamily="34" charset="-120"/>
              </a:rPr>
              <a:t>Savings compound.</a:t>
            </a:r>
            <a:br>
              <a:rPr lang="en-US" sz="1400" dirty="0"/>
            </a:br>
            <a:r>
              <a:rPr lang="en-US" sz="1400" dirty="0">
                <a:solidFill>
                  <a:srgbClr val="1E293B"/>
                </a:solidFill>
                <a:latin typeface="Calibri" pitchFamily="34" charset="0"/>
                <a:ea typeface="Calibri" pitchFamily="34" charset="-122"/>
                <a:cs typeface="Calibri" pitchFamily="34" charset="-120"/>
              </a:rPr>
              <a:t>Labor and maintenance drop further as the agent ecosystem expands.</a:t>
            </a:r>
          </a:p>
        </p:txBody>
      </p:sp>
      <p:sp>
        <p:nvSpPr>
          <p:cNvPr id="306" name="Btn4"/>
          <p:cNvSpPr/>
          <p:nvPr/>
        </p:nvSpPr>
        <p:spPr>
          <a:xfrm>
            <a:off x="548640" y="4160520"/>
            <a:ext cx="292608" cy="292608"/>
          </a:xfrm>
          <a:prstGeom prst="roundRect">
            <a:avLst>
              <a:gd name="adj" fmla="val 28000"/>
            </a:avLst>
          </a:prstGeom>
          <a:solidFill>
            <a:srgbClr val="028090"/>
          </a:solidFill>
          <a:ln>
            <a:noFill/>
          </a:ln>
        </p:spPr>
        <p:txBody>
          <a:bodyPr wrap="square" lIns="0" tIns="0" rIns="0" bIns="0" rtlCol="0" anchor="ctr"/>
          <a:lstStyle/>
          <a:p>
            <a:pPr algn="ctr">
              <a:buNone/>
            </a:pPr>
            <a:r>
              <a:rPr lang="en-US" sz="1200" b="1" dirty="0">
                <a:solidFill>
                  <a:srgbClr val="FFFFFF"/>
                </a:solidFill>
                <a:latin typeface="Calibri" pitchFamily="34" charset="0"/>
                <a:ea typeface="Calibri" pitchFamily="34" charset="-122"/>
                <a:cs typeface="Calibri" pitchFamily="34" charset="-120"/>
              </a:rPr>
              <a:t>4</a:t>
            </a:r>
          </a:p>
        </p:txBody>
      </p:sp>
      <p:sp>
        <p:nvSpPr>
          <p:cNvPr id="307" name="Row"/>
          <p:cNvSpPr/>
          <p:nvPr/>
        </p:nvSpPr>
        <p:spPr>
          <a:xfrm>
            <a:off x="1005840" y="4114800"/>
            <a:ext cx="7589520" cy="548640"/>
          </a:xfrm>
          <a:prstGeom prst="rect">
            <a:avLst/>
          </a:prstGeom>
          <a:noFill/>
          <a:ln/>
        </p:spPr>
        <p:txBody>
          <a:bodyPr wrap="square" lIns="0" tIns="0" rIns="0" bIns="0" rtlCol="0" anchor="t"/>
          <a:lstStyle/>
          <a:p>
            <a:pPr marL="0" indent="0">
              <a:lnSpc>
                <a:spcPct val="106000"/>
              </a:lnSpc>
              <a:buNone/>
            </a:pPr>
            <a:r>
              <a:rPr lang="en-US" sz="1400" b="1" dirty="0">
                <a:solidFill>
                  <a:srgbClr val="028090"/>
                </a:solidFill>
                <a:latin typeface="Calibri" pitchFamily="34" charset="0"/>
                <a:ea typeface="Calibri" pitchFamily="34" charset="-122"/>
                <a:cs typeface="Calibri" pitchFamily="34" charset="-120"/>
              </a:rPr>
              <a:t>Low lock-in.</a:t>
            </a:r>
            <a:br>
              <a:rPr lang="en-US" sz="1400" dirty="0"/>
            </a:br>
            <a:r>
              <a:rPr lang="en-US" sz="1400" dirty="0">
                <a:solidFill>
                  <a:srgbClr val="1E293B"/>
                </a:solidFill>
                <a:latin typeface="Calibri" pitchFamily="34" charset="0"/>
                <a:ea typeface="Calibri" pitchFamily="34" charset="-122"/>
                <a:cs typeface="Calibri" pitchFamily="34" charset="-120"/>
              </a:rPr>
              <a:t>Governed under the Linux Foundation, not a single vendor.</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hape 0"/>
          <p:cNvSpPr/>
          <p:nvPr/>
        </p:nvSpPr>
        <p:spPr>
          <a:xfrm>
            <a:off x="548640" y="502920"/>
            <a:ext cx="1005840" cy="1005840"/>
          </a:xfrm>
          <a:prstGeom prst="ellipse">
            <a:avLst/>
          </a:prstGeom>
          <a:solidFill>
            <a:srgbClr val="028090"/>
          </a:solidFill>
          <a:ln w="12700">
            <a:solidFill>
              <a:srgbClr val="028090"/>
            </a:solidFill>
            <a:prstDash val="solid"/>
          </a:ln>
        </p:spPr>
        <p:txBody>
          <a:bodyPr/>
          <a:lstStyle/>
          <a:p>
            <a:endParaRPr lang="de-DE"/>
          </a:p>
        </p:txBody>
      </p:sp>
      <p:sp>
        <p:nvSpPr>
          <p:cNvPr id="3" name="Text 1"/>
          <p:cNvSpPr/>
          <p:nvPr/>
        </p:nvSpPr>
        <p:spPr>
          <a:xfrm>
            <a:off x="548640" y="502920"/>
            <a:ext cx="1005840" cy="1005840"/>
          </a:xfrm>
          <a:prstGeom prst="rect">
            <a:avLst/>
          </a:prstGeom>
          <a:noFill/>
          <a:ln/>
        </p:spPr>
        <p:txBody>
          <a:bodyPr wrap="square" lIns="0" tIns="0" rIns="0" bIns="0" rtlCol="0" anchor="ctr"/>
          <a:lstStyle/>
          <a:p>
            <a:pPr marL="0" indent="0" algn="ctr">
              <a:buNone/>
            </a:pPr>
            <a:r>
              <a:rPr lang="en-US" sz="3200" b="1" dirty="0">
                <a:solidFill>
                  <a:srgbClr val="FFFFFF"/>
                </a:solidFill>
                <a:latin typeface="Georgia" pitchFamily="34" charset="0"/>
                <a:ea typeface="Georgia" pitchFamily="34" charset="-122"/>
                <a:cs typeface="Georgia" pitchFamily="34" charset="-120"/>
              </a:rPr>
              <a:t>06</a:t>
            </a:r>
            <a:endParaRPr lang="en-US" sz="3200" dirty="0"/>
          </a:p>
        </p:txBody>
      </p:sp>
      <p:sp>
        <p:nvSpPr>
          <p:cNvPr id="4" name="Shape 2"/>
          <p:cNvSpPr/>
          <p:nvPr/>
        </p:nvSpPr>
        <p:spPr>
          <a:xfrm>
            <a:off x="7589520" y="502920"/>
            <a:ext cx="1005840" cy="1005840"/>
          </a:xfrm>
          <a:prstGeom prst="ellipse">
            <a:avLst/>
          </a:prstGeom>
          <a:solidFill>
            <a:srgbClr val="028090"/>
          </a:solidFill>
          <a:ln w="12700">
            <a:solidFill>
              <a:srgbClr val="028090"/>
            </a:solidFill>
            <a:prstDash val="solid"/>
          </a:ln>
        </p:spPr>
        <p:txBody>
          <a:bodyPr/>
          <a:lstStyle/>
          <a:p>
            <a:endParaRPr lang="de-DE"/>
          </a:p>
        </p:txBody>
      </p:sp>
      <p:pic>
        <p:nvPicPr>
          <p:cNvPr id="5" name="Image 0" descr="preencoded.png"/>
          <p:cNvPicPr>
            <a:picLocks noChangeAspect="1"/>
          </p:cNvPicPr>
          <p:nvPr/>
        </p:nvPicPr>
        <p:blipFill>
          <a:blip r:embed="rId3"/>
          <a:stretch>
            <a:fillRect/>
          </a:stretch>
        </p:blipFill>
        <p:spPr>
          <a:xfrm>
            <a:off x="7863840" y="777240"/>
            <a:ext cx="457200" cy="457200"/>
          </a:xfrm>
          <a:prstGeom prst="rect">
            <a:avLst/>
          </a:prstGeom>
        </p:spPr>
      </p:pic>
      <p:sp>
        <p:nvSpPr>
          <p:cNvPr id="6" name="Text 3"/>
          <p:cNvSpPr/>
          <p:nvPr/>
        </p:nvSpPr>
        <p:spPr>
          <a:xfrm>
            <a:off x="1783080" y="502920"/>
            <a:ext cx="5669280" cy="228600"/>
          </a:xfrm>
          <a:prstGeom prst="rect">
            <a:avLst/>
          </a:prstGeom>
          <a:noFill/>
          <a:ln/>
        </p:spPr>
        <p:txBody>
          <a:bodyPr wrap="square" lIns="0" tIns="0" rIns="0" bIns="0" rtlCol="0" anchor="ctr"/>
          <a:lstStyle/>
          <a:p>
            <a:pPr marL="0" indent="0">
              <a:buNone/>
            </a:pPr>
            <a:r>
              <a:rPr lang="en-US" sz="1000" b="1" kern="0" spc="500" dirty="0">
                <a:solidFill>
                  <a:srgbClr val="028090"/>
                </a:solidFill>
                <a:latin typeface="Calibri" pitchFamily="34" charset="0"/>
                <a:ea typeface="Calibri" pitchFamily="34" charset="-122"/>
                <a:cs typeface="Calibri" pitchFamily="34" charset="-120"/>
              </a:rPr>
              <a:t>STRUCTURAL BENEFIT</a:t>
            </a:r>
            <a:endParaRPr lang="en-US" sz="1000" dirty="0"/>
          </a:p>
        </p:txBody>
      </p:sp>
      <p:sp>
        <p:nvSpPr>
          <p:cNvPr id="7" name="Text 4"/>
          <p:cNvSpPr/>
          <p:nvPr/>
        </p:nvSpPr>
        <p:spPr>
          <a:xfrm>
            <a:off x="1783080" y="777240"/>
            <a:ext cx="5760720" cy="777240"/>
          </a:xfrm>
          <a:prstGeom prst="rect">
            <a:avLst/>
          </a:prstGeom>
          <a:noFill/>
          <a:ln/>
        </p:spPr>
        <p:txBody>
          <a:bodyPr wrap="square" lIns="0" tIns="0" rIns="0" bIns="0" rtlCol="0" anchor="t"/>
          <a:lstStyle/>
          <a:p>
            <a:pPr marL="0" indent="0">
              <a:buNone/>
            </a:pPr>
            <a:r>
              <a:rPr lang="en-US" sz="2200" b="1" dirty="0">
                <a:solidFill>
                  <a:srgbClr val="1E2761"/>
                </a:solidFill>
                <a:latin typeface="Georgia" pitchFamily="34" charset="0"/>
                <a:ea typeface="Georgia" pitchFamily="34" charset="-122"/>
                <a:cs typeface="Georgia" pitchFamily="34" charset="-120"/>
              </a:rPr>
              <a:t>Dual-use internal infrastructure</a:t>
            </a:r>
            <a:endParaRPr lang="en-US" sz="2200" dirty="0"/>
          </a:p>
        </p:txBody>
      </p:sp>
      <p:sp>
        <p:nvSpPr>
          <p:cNvPr id="8" name="Text 5"/>
          <p:cNvSpPr/>
          <p:nvPr/>
        </p:nvSpPr>
        <p:spPr>
          <a:xfrm>
            <a:off x="1783080" y="1600200"/>
            <a:ext cx="5760720" cy="365760"/>
          </a:xfrm>
          <a:prstGeom prst="rect">
            <a:avLst/>
          </a:prstGeom>
          <a:noFill/>
          <a:ln/>
        </p:spPr>
        <p:txBody>
          <a:bodyPr wrap="square" lIns="0" tIns="0" rIns="0" bIns="0" rtlCol="0" anchor="ctr"/>
          <a:lstStyle/>
          <a:p>
            <a:pPr marL="0" indent="0">
              <a:buNone/>
            </a:pPr>
            <a:r>
              <a:rPr lang="en-US" sz="1300" b="1" i="1" dirty="0">
                <a:solidFill>
                  <a:srgbClr val="028090"/>
                </a:solidFill>
                <a:latin typeface="Calibri" pitchFamily="34" charset="0"/>
                <a:ea typeface="Calibri" pitchFamily="34" charset="-122"/>
                <a:cs typeface="Calibri" pitchFamily="34" charset="-120"/>
              </a:rPr>
              <a:t>The same server powers your own AI tools, not just external agents.</a:t>
            </a:r>
            <a:endParaRPr lang="en-US" sz="1300" dirty="0"/>
          </a:p>
        </p:txBody>
      </p:sp>
      <p:sp>
        <p:nvSpPr>
          <p:cNvPr id="9" name="Shape 6"/>
          <p:cNvSpPr/>
          <p:nvPr/>
        </p:nvSpPr>
        <p:spPr>
          <a:xfrm>
            <a:off x="548640" y="2194560"/>
            <a:ext cx="8046720" cy="0"/>
          </a:xfrm>
          <a:prstGeom prst="line">
            <a:avLst/>
          </a:prstGeom>
          <a:noFill/>
          <a:ln w="12700">
            <a:solidFill>
              <a:srgbClr val="D9DEE8"/>
            </a:solidFill>
            <a:prstDash val="solid"/>
          </a:ln>
        </p:spPr>
        <p:txBody>
          <a:bodyPr/>
          <a:lstStyle/>
          <a:p>
            <a:endParaRPr lang="de-DE"/>
          </a:p>
        </p:txBody>
      </p:sp>
      <p:sp>
        <p:nvSpPr>
          <p:cNvPr id="10" name="Text 7"/>
          <p:cNvSpPr/>
          <p:nvPr/>
        </p:nvSpPr>
        <p:spPr>
          <a:xfrm>
            <a:off x="548640" y="2468880"/>
            <a:ext cx="8046720" cy="2194560"/>
          </a:xfrm>
          <a:prstGeom prst="rect">
            <a:avLst/>
          </a:prstGeom>
          <a:noFill/>
          <a:ln/>
        </p:spPr>
        <p:txBody>
          <a:bodyPr wrap="square" lIns="0" tIns="0" rIns="0" bIns="0" rtlCol="0" anchor="ctr"/>
          <a:lstStyle/>
          <a:p>
            <a:pPr marL="0" indent="0">
              <a:spcAft>
                <a:spcPts val="800"/>
              </a:spcAft>
              <a:buNone/>
            </a:pPr>
            <a:r>
              <a:rPr lang="en-US" sz="1400" dirty="0">
                <a:solidFill>
                  <a:srgbClr val="1E293B"/>
                </a:solidFill>
                <a:latin typeface="Calibri" pitchFamily="34" charset="0"/>
                <a:ea typeface="Calibri" pitchFamily="34" charset="-122"/>
                <a:cs typeface="Calibri" pitchFamily="34" charset="-120"/>
              </a:rPr>
              <a:t>The MCP server that exposes data to external agents is directly consumable by your internal AI tools: customer service bots, merchandising assistants, inventory monitoring, and analytics agents. </a:t>
            </a:r>
          </a:p>
          <a:p>
            <a:pPr marL="0" indent="0">
              <a:spcAft>
                <a:spcPts val="800"/>
              </a:spcAft>
              <a:buNone/>
            </a:pPr>
            <a:r>
              <a:rPr lang="en-US" sz="1400" dirty="0">
                <a:solidFill>
                  <a:srgbClr val="1E293B"/>
                </a:solidFill>
                <a:latin typeface="Calibri" pitchFamily="34" charset="0"/>
                <a:ea typeface="Calibri" pitchFamily="34" charset="-122"/>
                <a:cs typeface="Calibri" pitchFamily="34" charset="-120"/>
              </a:rPr>
              <a:t>You are building a reusable tool layer for the business, not a single-purpose external integration. </a:t>
            </a:r>
          </a:p>
          <a:p>
            <a:pPr marL="0" indent="0">
              <a:spcAft>
                <a:spcPts val="800"/>
              </a:spcAft>
              <a:buNone/>
            </a:pPr>
            <a:r>
              <a:rPr lang="en-US" sz="1400" dirty="0">
                <a:solidFill>
                  <a:srgbClr val="1E293B"/>
                </a:solidFill>
                <a:latin typeface="Calibri" pitchFamily="34" charset="0"/>
                <a:ea typeface="Calibri" pitchFamily="34" charset="-122"/>
                <a:cs typeface="Calibri" pitchFamily="34" charset="-120"/>
              </a:rPr>
              <a:t>This materially changes the ROI calculation: the spend is justified by internal productivity even before any external agent traffic arrives.</a:t>
            </a:r>
            <a:endParaRPr lang="en-US" sz="1400" dirty="0"/>
          </a:p>
        </p:txBody>
      </p:sp>
      <p:sp>
        <p:nvSpPr>
          <p:cNvPr id="13" name="Text 6">
            <a:extLst>
              <a:ext uri="{FF2B5EF4-FFF2-40B4-BE49-F238E27FC236}">
                <a16:creationId xmlns:a16="http://schemas.microsoft.com/office/drawing/2014/main" id="{4BDDF989-C849-3C45-5CBF-267D82CE5AE5}"/>
              </a:ext>
            </a:extLst>
          </p:cNvPr>
          <p:cNvSpPr/>
          <p:nvPr/>
        </p:nvSpPr>
        <p:spPr>
          <a:xfrm>
            <a:off x="548640" y="4837176"/>
            <a:ext cx="7315200" cy="274320"/>
          </a:xfrm>
          <a:prstGeom prst="rect">
            <a:avLst/>
          </a:prstGeom>
          <a:noFill/>
          <a:ln/>
        </p:spPr>
        <p:txBody>
          <a:bodyPr wrap="square" lIns="0" tIns="0" rIns="0" bIns="0" rtlCol="0" anchor="ctr"/>
          <a:lstStyle/>
          <a:p>
            <a:r>
              <a:rPr lang="en-US" sz="1000" dirty="0">
                <a:latin typeface="Calibri" pitchFamily="34" charset="0"/>
                <a:ea typeface="Calibri" pitchFamily="34" charset="-122"/>
                <a:cs typeface="Calibri" pitchFamily="34" charset="-120"/>
              </a:rPr>
              <a:t>Prepared for merchant leadership by Retailpayment.io</a:t>
            </a:r>
            <a:endParaRPr lang="en-US" sz="10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name="Slide 10">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548640" y="502920"/>
            <a:ext cx="1005840" cy="1005840"/>
          </a:xfrm>
          <a:prstGeom prst="ellipse">
            <a:avLst/>
          </a:prstGeom>
          <a:solidFill>
            <a:srgbClr val="028090"/>
          </a:solidFill>
          <a:ln w="12700">
            <a:solidFill>
              <a:srgbClr val="028090"/>
            </a:solidFill>
            <a:prstDash val="solid"/>
          </a:ln>
        </p:spPr>
        <p:txBody>
          <a:bodyPr/>
          <a:lstStyle/>
          <a:p>
            <a:endParaRPr lang="de-DE" dirty="0"/>
          </a:p>
        </p:txBody>
      </p:sp>
      <p:sp>
        <p:nvSpPr>
          <p:cNvPr id="3" name="Text 1"/>
          <p:cNvSpPr/>
          <p:nvPr/>
        </p:nvSpPr>
        <p:spPr>
          <a:xfrm>
            <a:off x="548640" y="502920"/>
            <a:ext cx="1005840" cy="1005840"/>
          </a:xfrm>
          <a:prstGeom prst="rect">
            <a:avLst/>
          </a:prstGeom>
          <a:noFill/>
          <a:ln/>
        </p:spPr>
        <p:txBody>
          <a:bodyPr wrap="square" lIns="0" tIns="0" rIns="0" bIns="0" rtlCol="0" anchor="ctr"/>
          <a:lstStyle/>
          <a:p>
            <a:pPr marL="0" indent="0" algn="ctr">
              <a:buNone/>
            </a:pPr>
            <a:r>
              <a:rPr lang="en-US" sz="3200" b="1" dirty="0">
                <a:solidFill>
                  <a:srgbClr val="FFFFFF"/>
                </a:solidFill>
                <a:latin typeface="Georgia" pitchFamily="34" charset="0"/>
                <a:ea typeface="Georgia" pitchFamily="34" charset="-122"/>
                <a:cs typeface="Georgia" pitchFamily="34" charset="-120"/>
              </a:rPr>
              <a:t>06</a:t>
            </a:r>
            <a:endParaRPr lang="en-US" sz="3200" dirty="0"/>
          </a:p>
        </p:txBody>
      </p:sp>
      <p:sp>
        <p:nvSpPr>
          <p:cNvPr id="4" name="Shape 2"/>
          <p:cNvSpPr/>
          <p:nvPr/>
        </p:nvSpPr>
        <p:spPr>
          <a:xfrm>
            <a:off x="7589520" y="502920"/>
            <a:ext cx="1005840" cy="1005840"/>
          </a:xfrm>
          <a:prstGeom prst="ellipse">
            <a:avLst/>
          </a:prstGeom>
          <a:solidFill>
            <a:srgbClr val="028090"/>
          </a:solidFill>
          <a:ln w="12700">
            <a:solidFill>
              <a:srgbClr val="028090"/>
            </a:solidFill>
            <a:prstDash val="solid"/>
          </a:ln>
        </p:spPr>
        <p:txBody>
          <a:bodyPr/>
          <a:lstStyle/>
          <a:p>
            <a:endParaRPr lang="de-DE" dirty="0"/>
          </a:p>
        </p:txBody>
      </p:sp>
      <p:pic>
        <p:nvPicPr>
          <p:cNvPr id="5" name="Image 0" descr="preencoded.png"/>
          <p:cNvPicPr>
            <a:picLocks noChangeAspect="1"/>
          </p:cNvPicPr>
          <p:nvPr/>
        </p:nvPicPr>
        <p:blipFill>
          <a:blip r:embed="rId3"/>
          <a:stretch>
            <a:fillRect/>
          </a:stretch>
        </p:blipFill>
        <p:spPr>
          <a:xfrm>
            <a:off x="7863840" y="777240"/>
            <a:ext cx="457200" cy="457200"/>
          </a:xfrm>
          <a:prstGeom prst="rect">
            <a:avLst/>
          </a:prstGeom>
        </p:spPr>
      </p:pic>
      <p:sp>
        <p:nvSpPr>
          <p:cNvPr id="6" name="Text 3"/>
          <p:cNvSpPr/>
          <p:nvPr/>
        </p:nvSpPr>
        <p:spPr>
          <a:xfrm>
            <a:off x="1783080" y="502920"/>
            <a:ext cx="5669280" cy="228600"/>
          </a:xfrm>
          <a:prstGeom prst="rect">
            <a:avLst/>
          </a:prstGeom>
          <a:noFill/>
          <a:ln/>
        </p:spPr>
        <p:txBody>
          <a:bodyPr wrap="square" lIns="0" tIns="0" rIns="0" bIns="0" rtlCol="0" anchor="ctr"/>
          <a:lstStyle/>
          <a:p>
            <a:pPr marL="0" indent="0">
              <a:buNone/>
            </a:pPr>
            <a:r>
              <a:rPr lang="en-US" sz="1000" b="1" kern="0" spc="500" dirty="0">
                <a:solidFill>
                  <a:srgbClr val="028090"/>
                </a:solidFill>
                <a:latin typeface="Calibri" pitchFamily="34" charset="0"/>
                <a:ea typeface="Calibri" pitchFamily="34" charset="-122"/>
                <a:cs typeface="Calibri" pitchFamily="34" charset="-120"/>
              </a:rPr>
              <a:t>STRUCTURAL BENEFIT</a:t>
            </a:r>
            <a:endParaRPr lang="en-US" sz="1000" dirty="0"/>
          </a:p>
        </p:txBody>
      </p:sp>
      <p:sp>
        <p:nvSpPr>
          <p:cNvPr id="7" name="Text 4"/>
          <p:cNvSpPr/>
          <p:nvPr/>
        </p:nvSpPr>
        <p:spPr>
          <a:xfrm>
            <a:off x="1783080" y="777240"/>
            <a:ext cx="5760720" cy="777240"/>
          </a:xfrm>
          <a:prstGeom prst="rect">
            <a:avLst/>
          </a:prstGeom>
          <a:noFill/>
          <a:ln/>
        </p:spPr>
        <p:txBody>
          <a:bodyPr wrap="square" lIns="0" tIns="0" rIns="0" bIns="0" rtlCol="0" anchor="t"/>
          <a:lstStyle/>
          <a:p>
            <a:pPr marL="0" indent="0">
              <a:buNone/>
            </a:pPr>
            <a:r>
              <a:rPr lang="en-US" sz="2200" b="1" dirty="0">
                <a:solidFill>
                  <a:srgbClr val="1E2761"/>
                </a:solidFill>
                <a:latin typeface="Georgia" pitchFamily="34" charset="0"/>
                <a:ea typeface="Georgia" pitchFamily="34" charset="-122"/>
                <a:cs typeface="Georgia" pitchFamily="34" charset="-120"/>
              </a:rPr>
              <a:t>Dual-use internal infrastructure</a:t>
            </a:r>
            <a:endParaRPr lang="en-US" sz="2200" dirty="0"/>
          </a:p>
        </p:txBody>
      </p:sp>
      <p:sp>
        <p:nvSpPr>
          <p:cNvPr id="8" name="Text 5"/>
          <p:cNvSpPr/>
          <p:nvPr/>
        </p:nvSpPr>
        <p:spPr>
          <a:xfrm>
            <a:off x="1783080" y="1600200"/>
            <a:ext cx="5760720" cy="365760"/>
          </a:xfrm>
          <a:prstGeom prst="rect">
            <a:avLst/>
          </a:prstGeom>
          <a:noFill/>
          <a:ln/>
        </p:spPr>
        <p:txBody>
          <a:bodyPr wrap="square" lIns="0" tIns="0" rIns="0" bIns="0" rtlCol="0" anchor="ctr"/>
          <a:lstStyle/>
          <a:p>
            <a:pPr marL="0" indent="0">
              <a:buNone/>
            </a:pPr>
            <a:r>
              <a:rPr lang="en-US" sz="1300" b="1" i="1" dirty="0">
                <a:solidFill>
                  <a:srgbClr val="028090"/>
                </a:solidFill>
                <a:latin typeface="Calibri" pitchFamily="34" charset="0"/>
                <a:ea typeface="Calibri" pitchFamily="34" charset="-122"/>
                <a:cs typeface="Calibri" pitchFamily="34" charset="-120"/>
              </a:rPr>
              <a:t>The same server powers your own AI tools, not just external agents.</a:t>
            </a:r>
            <a:endParaRPr lang="en-US" sz="1300" dirty="0"/>
          </a:p>
        </p:txBody>
      </p:sp>
      <p:sp>
        <p:nvSpPr>
          <p:cNvPr id="9" name="Shape 6"/>
          <p:cNvSpPr/>
          <p:nvPr/>
        </p:nvSpPr>
        <p:spPr>
          <a:xfrm>
            <a:off x="548640" y="2194560"/>
            <a:ext cx="8046720" cy="0"/>
          </a:xfrm>
          <a:prstGeom prst="line">
            <a:avLst/>
          </a:prstGeom>
          <a:noFill/>
          <a:ln w="12700">
            <a:solidFill>
              <a:srgbClr val="D9DEE8"/>
            </a:solidFill>
            <a:prstDash val="solid"/>
          </a:ln>
        </p:spPr>
        <p:txBody>
          <a:bodyPr/>
          <a:lstStyle/>
          <a:p>
            <a:endParaRPr lang="de-DE" dirty="0"/>
          </a:p>
        </p:txBody>
      </p:sp>
      <p:sp>
        <p:nvSpPr>
          <p:cNvPr id="13" name="Text 6">
            <a:extLst>
              <a:ext uri="{FF2B5EF4-FFF2-40B4-BE49-F238E27FC236}">
                <a16:creationId xmlns:a16="http://schemas.microsoft.com/office/drawing/2014/main" id="{4BDDF989-C849-3C45-5CBF-267D82CE5AE5}"/>
              </a:ext>
            </a:extLst>
          </p:cNvPr>
          <p:cNvSpPr/>
          <p:nvPr/>
        </p:nvSpPr>
        <p:spPr>
          <a:xfrm>
            <a:off x="548640" y="4837176"/>
            <a:ext cx="7315200" cy="274320"/>
          </a:xfrm>
          <a:prstGeom prst="rect">
            <a:avLst/>
          </a:prstGeom>
          <a:noFill/>
          <a:ln/>
        </p:spPr>
        <p:txBody>
          <a:bodyPr wrap="square" lIns="0" tIns="0" rIns="0" bIns="0" rtlCol="0" anchor="ctr"/>
          <a:lstStyle/>
          <a:p>
            <a:r>
              <a:rPr lang="en-US" sz="1000" dirty="0">
                <a:latin typeface="Calibri" pitchFamily="34" charset="0"/>
                <a:ea typeface="Calibri" pitchFamily="34" charset="-122"/>
                <a:cs typeface="Calibri" pitchFamily="34" charset="-120"/>
              </a:rPr>
              <a:t>Prepared for merchant leadership by Retailpayment.io</a:t>
            </a:r>
            <a:endParaRPr lang="en-US" sz="1000" dirty="0"/>
          </a:p>
        </p:txBody>
      </p:sp>
      <p:sp>
        <p:nvSpPr>
          <p:cNvPr id="300" name="Btn1"/>
          <p:cNvSpPr/>
          <p:nvPr/>
        </p:nvSpPr>
        <p:spPr>
          <a:xfrm>
            <a:off x="548640" y="2506980"/>
            <a:ext cx="292608" cy="292608"/>
          </a:xfrm>
          <a:prstGeom prst="roundRect">
            <a:avLst>
              <a:gd name="adj" fmla="val 28000"/>
            </a:avLst>
          </a:prstGeom>
          <a:solidFill>
            <a:srgbClr val="028090"/>
          </a:solidFill>
          <a:ln>
            <a:noFill/>
          </a:ln>
        </p:spPr>
        <p:txBody>
          <a:bodyPr wrap="square" lIns="0" tIns="0" rIns="0" bIns="0" rtlCol="0" anchor="ctr"/>
          <a:lstStyle/>
          <a:p>
            <a:pPr algn="ctr">
              <a:buNone/>
            </a:pPr>
            <a:r>
              <a:rPr lang="en-US" sz="1200" b="1" dirty="0">
                <a:solidFill>
                  <a:srgbClr val="FFFFFF"/>
                </a:solidFill>
                <a:latin typeface="Calibri" pitchFamily="34" charset="0"/>
                <a:ea typeface="Calibri" pitchFamily="34" charset="-122"/>
                <a:cs typeface="Calibri" pitchFamily="34" charset="-120"/>
              </a:rPr>
              <a:t>1</a:t>
            </a:r>
          </a:p>
        </p:txBody>
      </p:sp>
      <p:sp>
        <p:nvSpPr>
          <p:cNvPr id="301" name="Row"/>
          <p:cNvSpPr/>
          <p:nvPr/>
        </p:nvSpPr>
        <p:spPr>
          <a:xfrm>
            <a:off x="1005840" y="2468880"/>
            <a:ext cx="7589520" cy="731520"/>
          </a:xfrm>
          <a:prstGeom prst="rect">
            <a:avLst/>
          </a:prstGeom>
          <a:noFill/>
          <a:ln/>
        </p:spPr>
        <p:txBody>
          <a:bodyPr wrap="square" lIns="0" tIns="0" rIns="0" bIns="0" rtlCol="0" anchor="t"/>
          <a:lstStyle/>
          <a:p>
            <a:pPr marL="0" indent="0">
              <a:lnSpc>
                <a:spcPct val="106000"/>
              </a:lnSpc>
              <a:buNone/>
            </a:pPr>
            <a:r>
              <a:rPr lang="en-US" sz="1400" b="1" dirty="0">
                <a:solidFill>
                  <a:srgbClr val="028090"/>
                </a:solidFill>
                <a:latin typeface="Calibri" pitchFamily="34" charset="0"/>
                <a:ea typeface="Calibri" pitchFamily="34" charset="-122"/>
                <a:cs typeface="Calibri" pitchFamily="34" charset="-120"/>
              </a:rPr>
              <a:t>Dual-use by design.</a:t>
            </a:r>
            <a:br>
              <a:rPr lang="en-US" sz="1400" dirty="0"/>
            </a:br>
            <a:r>
              <a:rPr lang="en-US" sz="1400" dirty="0">
                <a:solidFill>
                  <a:srgbClr val="1E293B"/>
                </a:solidFill>
                <a:latin typeface="Calibri" pitchFamily="34" charset="0"/>
                <a:ea typeface="Calibri" pitchFamily="34" charset="-122"/>
                <a:cs typeface="Calibri" pitchFamily="34" charset="-120"/>
              </a:rPr>
              <a:t>The same server feeds internal AI tools: service bots, merchandising, inventory, analytics.</a:t>
            </a:r>
          </a:p>
        </p:txBody>
      </p:sp>
      <p:sp>
        <p:nvSpPr>
          <p:cNvPr id="302" name="Btn2"/>
          <p:cNvSpPr/>
          <p:nvPr/>
        </p:nvSpPr>
        <p:spPr>
          <a:xfrm>
            <a:off x="548640" y="3238500"/>
            <a:ext cx="292608" cy="292608"/>
          </a:xfrm>
          <a:prstGeom prst="roundRect">
            <a:avLst>
              <a:gd name="adj" fmla="val 28000"/>
            </a:avLst>
          </a:prstGeom>
          <a:solidFill>
            <a:srgbClr val="028090"/>
          </a:solidFill>
          <a:ln>
            <a:noFill/>
          </a:ln>
        </p:spPr>
        <p:txBody>
          <a:bodyPr wrap="square" lIns="0" tIns="0" rIns="0" bIns="0" rtlCol="0" anchor="ctr"/>
          <a:lstStyle/>
          <a:p>
            <a:pPr algn="ctr">
              <a:buNone/>
            </a:pPr>
            <a:r>
              <a:rPr lang="en-US" sz="1200" b="1" dirty="0">
                <a:solidFill>
                  <a:srgbClr val="FFFFFF"/>
                </a:solidFill>
                <a:latin typeface="Calibri" pitchFamily="34" charset="0"/>
                <a:ea typeface="Calibri" pitchFamily="34" charset="-122"/>
                <a:cs typeface="Calibri" pitchFamily="34" charset="-120"/>
              </a:rPr>
              <a:t>2</a:t>
            </a:r>
          </a:p>
        </p:txBody>
      </p:sp>
      <p:sp>
        <p:nvSpPr>
          <p:cNvPr id="303" name="Row"/>
          <p:cNvSpPr/>
          <p:nvPr/>
        </p:nvSpPr>
        <p:spPr>
          <a:xfrm>
            <a:off x="1005840" y="3200400"/>
            <a:ext cx="7589520" cy="731520"/>
          </a:xfrm>
          <a:prstGeom prst="rect">
            <a:avLst/>
          </a:prstGeom>
          <a:noFill/>
          <a:ln/>
        </p:spPr>
        <p:txBody>
          <a:bodyPr wrap="square" lIns="0" tIns="0" rIns="0" bIns="0" rtlCol="0" anchor="t"/>
          <a:lstStyle/>
          <a:p>
            <a:pPr marL="0" indent="0">
              <a:lnSpc>
                <a:spcPct val="106000"/>
              </a:lnSpc>
              <a:buNone/>
            </a:pPr>
            <a:r>
              <a:rPr lang="en-US" sz="1400" b="1" dirty="0">
                <a:solidFill>
                  <a:srgbClr val="028090"/>
                </a:solidFill>
                <a:latin typeface="Calibri" pitchFamily="34" charset="0"/>
                <a:ea typeface="Calibri" pitchFamily="34" charset="-122"/>
                <a:cs typeface="Calibri" pitchFamily="34" charset="-120"/>
              </a:rPr>
              <a:t>A reusable tool layer.</a:t>
            </a:r>
            <a:br>
              <a:rPr lang="en-US" sz="1400" dirty="0"/>
            </a:br>
            <a:r>
              <a:rPr lang="en-US" sz="1400" dirty="0">
                <a:solidFill>
                  <a:srgbClr val="1E293B"/>
                </a:solidFill>
                <a:latin typeface="Calibri" pitchFamily="34" charset="0"/>
                <a:ea typeface="Calibri" pitchFamily="34" charset="-122"/>
                <a:cs typeface="Calibri" pitchFamily="34" charset="-120"/>
              </a:rPr>
              <a:t>You build infrastructure for the business, not a single-purpose external integration.</a:t>
            </a:r>
          </a:p>
        </p:txBody>
      </p:sp>
      <p:sp>
        <p:nvSpPr>
          <p:cNvPr id="304" name="Btn3"/>
          <p:cNvSpPr/>
          <p:nvPr/>
        </p:nvSpPr>
        <p:spPr>
          <a:xfrm>
            <a:off x="548640" y="3970020"/>
            <a:ext cx="292608" cy="292608"/>
          </a:xfrm>
          <a:prstGeom prst="roundRect">
            <a:avLst>
              <a:gd name="adj" fmla="val 28000"/>
            </a:avLst>
          </a:prstGeom>
          <a:solidFill>
            <a:srgbClr val="028090"/>
          </a:solidFill>
          <a:ln>
            <a:noFill/>
          </a:ln>
        </p:spPr>
        <p:txBody>
          <a:bodyPr wrap="square" lIns="0" tIns="0" rIns="0" bIns="0" rtlCol="0" anchor="ctr"/>
          <a:lstStyle/>
          <a:p>
            <a:pPr algn="ctr">
              <a:buNone/>
            </a:pPr>
            <a:r>
              <a:rPr lang="en-US" sz="1200" b="1" dirty="0">
                <a:solidFill>
                  <a:srgbClr val="FFFFFF"/>
                </a:solidFill>
                <a:latin typeface="Calibri" pitchFamily="34" charset="0"/>
                <a:ea typeface="Calibri" pitchFamily="34" charset="-122"/>
                <a:cs typeface="Calibri" pitchFamily="34" charset="-120"/>
              </a:rPr>
              <a:t>3</a:t>
            </a:r>
          </a:p>
        </p:txBody>
      </p:sp>
      <p:sp>
        <p:nvSpPr>
          <p:cNvPr id="305" name="Row"/>
          <p:cNvSpPr/>
          <p:nvPr/>
        </p:nvSpPr>
        <p:spPr>
          <a:xfrm>
            <a:off x="1005840" y="3931920"/>
            <a:ext cx="7589520" cy="731520"/>
          </a:xfrm>
          <a:prstGeom prst="rect">
            <a:avLst/>
          </a:prstGeom>
          <a:noFill/>
          <a:ln/>
        </p:spPr>
        <p:txBody>
          <a:bodyPr wrap="square" lIns="0" tIns="0" rIns="0" bIns="0" rtlCol="0" anchor="t"/>
          <a:lstStyle/>
          <a:p>
            <a:pPr marL="0" indent="0">
              <a:lnSpc>
                <a:spcPct val="106000"/>
              </a:lnSpc>
              <a:buNone/>
            </a:pPr>
            <a:r>
              <a:rPr lang="en-US" sz="1400" b="1" dirty="0">
                <a:solidFill>
                  <a:srgbClr val="028090"/>
                </a:solidFill>
                <a:latin typeface="Calibri" pitchFamily="34" charset="0"/>
                <a:ea typeface="Calibri" pitchFamily="34" charset="-122"/>
                <a:cs typeface="Calibri" pitchFamily="34" charset="-120"/>
              </a:rPr>
              <a:t>ROI before traffic.</a:t>
            </a:r>
            <a:br>
              <a:rPr lang="en-US" sz="1400" dirty="0"/>
            </a:br>
            <a:r>
              <a:rPr lang="en-US" sz="1400" dirty="0">
                <a:solidFill>
                  <a:srgbClr val="1E293B"/>
                </a:solidFill>
                <a:latin typeface="Calibri" pitchFamily="34" charset="0"/>
                <a:ea typeface="Calibri" pitchFamily="34" charset="-122"/>
                <a:cs typeface="Calibri" pitchFamily="34" charset="-120"/>
              </a:rPr>
              <a:t>Spend is justified by internal productivity before any external agent arrives.</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hape 0"/>
          <p:cNvSpPr/>
          <p:nvPr/>
        </p:nvSpPr>
        <p:spPr>
          <a:xfrm>
            <a:off x="548640" y="502920"/>
            <a:ext cx="1005840" cy="1005840"/>
          </a:xfrm>
          <a:prstGeom prst="ellipse">
            <a:avLst/>
          </a:prstGeom>
          <a:solidFill>
            <a:srgbClr val="028090"/>
          </a:solidFill>
          <a:ln w="12700">
            <a:solidFill>
              <a:srgbClr val="028090"/>
            </a:solidFill>
            <a:prstDash val="solid"/>
          </a:ln>
        </p:spPr>
        <p:txBody>
          <a:bodyPr/>
          <a:lstStyle/>
          <a:p>
            <a:endParaRPr lang="de-DE"/>
          </a:p>
        </p:txBody>
      </p:sp>
      <p:sp>
        <p:nvSpPr>
          <p:cNvPr id="3" name="Text 1"/>
          <p:cNvSpPr/>
          <p:nvPr/>
        </p:nvSpPr>
        <p:spPr>
          <a:xfrm>
            <a:off x="548640" y="502920"/>
            <a:ext cx="1005840" cy="1005840"/>
          </a:xfrm>
          <a:prstGeom prst="rect">
            <a:avLst/>
          </a:prstGeom>
          <a:noFill/>
          <a:ln/>
        </p:spPr>
        <p:txBody>
          <a:bodyPr wrap="square" lIns="0" tIns="0" rIns="0" bIns="0" rtlCol="0" anchor="ctr"/>
          <a:lstStyle/>
          <a:p>
            <a:pPr marL="0" indent="0" algn="ctr">
              <a:buNone/>
            </a:pPr>
            <a:r>
              <a:rPr lang="en-US" sz="3200" b="1" dirty="0">
                <a:solidFill>
                  <a:srgbClr val="FFFFFF"/>
                </a:solidFill>
                <a:latin typeface="Georgia" pitchFamily="34" charset="0"/>
                <a:ea typeface="Georgia" pitchFamily="34" charset="-122"/>
                <a:cs typeface="Georgia" pitchFamily="34" charset="-120"/>
              </a:rPr>
              <a:t>07</a:t>
            </a:r>
            <a:endParaRPr lang="en-US" sz="3200" dirty="0"/>
          </a:p>
        </p:txBody>
      </p:sp>
      <p:sp>
        <p:nvSpPr>
          <p:cNvPr id="4" name="Shape 2"/>
          <p:cNvSpPr/>
          <p:nvPr/>
        </p:nvSpPr>
        <p:spPr>
          <a:xfrm>
            <a:off x="7589520" y="502920"/>
            <a:ext cx="1005840" cy="1005840"/>
          </a:xfrm>
          <a:prstGeom prst="ellipse">
            <a:avLst/>
          </a:prstGeom>
          <a:solidFill>
            <a:srgbClr val="028090"/>
          </a:solidFill>
          <a:ln w="12700">
            <a:solidFill>
              <a:srgbClr val="028090"/>
            </a:solidFill>
            <a:prstDash val="solid"/>
          </a:ln>
        </p:spPr>
        <p:txBody>
          <a:bodyPr/>
          <a:lstStyle/>
          <a:p>
            <a:endParaRPr lang="de-DE"/>
          </a:p>
        </p:txBody>
      </p:sp>
      <p:pic>
        <p:nvPicPr>
          <p:cNvPr id="5" name="Image 0" descr="preencoded.png"/>
          <p:cNvPicPr>
            <a:picLocks noChangeAspect="1"/>
          </p:cNvPicPr>
          <p:nvPr/>
        </p:nvPicPr>
        <p:blipFill>
          <a:blip r:embed="rId3"/>
          <a:stretch>
            <a:fillRect/>
          </a:stretch>
        </p:blipFill>
        <p:spPr>
          <a:xfrm>
            <a:off x="7863840" y="777240"/>
            <a:ext cx="457200" cy="457200"/>
          </a:xfrm>
          <a:prstGeom prst="rect">
            <a:avLst/>
          </a:prstGeom>
        </p:spPr>
      </p:pic>
      <p:sp>
        <p:nvSpPr>
          <p:cNvPr id="6" name="Text 3"/>
          <p:cNvSpPr/>
          <p:nvPr/>
        </p:nvSpPr>
        <p:spPr>
          <a:xfrm>
            <a:off x="1783080" y="502920"/>
            <a:ext cx="5669280" cy="228600"/>
          </a:xfrm>
          <a:prstGeom prst="rect">
            <a:avLst/>
          </a:prstGeom>
          <a:noFill/>
          <a:ln/>
        </p:spPr>
        <p:txBody>
          <a:bodyPr wrap="square" lIns="0" tIns="0" rIns="0" bIns="0" rtlCol="0" anchor="ctr"/>
          <a:lstStyle/>
          <a:p>
            <a:pPr marL="0" indent="0">
              <a:buNone/>
            </a:pPr>
            <a:r>
              <a:rPr lang="en-US" sz="1000" b="1" kern="0" spc="500" dirty="0">
                <a:solidFill>
                  <a:srgbClr val="028090"/>
                </a:solidFill>
                <a:latin typeface="Calibri" pitchFamily="34" charset="0"/>
                <a:ea typeface="Calibri" pitchFamily="34" charset="-122"/>
                <a:cs typeface="Calibri" pitchFamily="34" charset="-120"/>
              </a:rPr>
              <a:t>STRUCTURAL BENEFIT</a:t>
            </a:r>
            <a:endParaRPr lang="en-US" sz="1000" dirty="0"/>
          </a:p>
        </p:txBody>
      </p:sp>
      <p:sp>
        <p:nvSpPr>
          <p:cNvPr id="7" name="Text 4"/>
          <p:cNvSpPr/>
          <p:nvPr/>
        </p:nvSpPr>
        <p:spPr>
          <a:xfrm>
            <a:off x="1783080" y="777240"/>
            <a:ext cx="5760720" cy="777240"/>
          </a:xfrm>
          <a:prstGeom prst="rect">
            <a:avLst/>
          </a:prstGeom>
          <a:noFill/>
          <a:ln/>
        </p:spPr>
        <p:txBody>
          <a:bodyPr wrap="square" lIns="0" tIns="0" rIns="0" bIns="0" rtlCol="0" anchor="t"/>
          <a:lstStyle/>
          <a:p>
            <a:pPr marL="0" indent="0">
              <a:buNone/>
            </a:pPr>
            <a:r>
              <a:rPr lang="en-US" sz="2200" b="1" dirty="0">
                <a:solidFill>
                  <a:srgbClr val="1E2761"/>
                </a:solidFill>
                <a:latin typeface="Georgia" pitchFamily="34" charset="0"/>
                <a:ea typeface="Georgia" pitchFamily="34" charset="-122"/>
                <a:cs typeface="Georgia" pitchFamily="34" charset="-120"/>
              </a:rPr>
              <a:t>Stronger governance than ad-hoc API exposure</a:t>
            </a:r>
            <a:endParaRPr lang="en-US" sz="2200" dirty="0"/>
          </a:p>
        </p:txBody>
      </p:sp>
      <p:sp>
        <p:nvSpPr>
          <p:cNvPr id="8" name="Text 5"/>
          <p:cNvSpPr/>
          <p:nvPr/>
        </p:nvSpPr>
        <p:spPr>
          <a:xfrm>
            <a:off x="1783080" y="1600200"/>
            <a:ext cx="5760720" cy="365760"/>
          </a:xfrm>
          <a:prstGeom prst="rect">
            <a:avLst/>
          </a:prstGeom>
          <a:noFill/>
          <a:ln/>
        </p:spPr>
        <p:txBody>
          <a:bodyPr wrap="square" lIns="0" tIns="0" rIns="0" bIns="0" rtlCol="0" anchor="ctr"/>
          <a:lstStyle/>
          <a:p>
            <a:pPr marL="0" indent="0">
              <a:buNone/>
            </a:pPr>
            <a:r>
              <a:rPr lang="en-US" sz="1300" b="1" i="1" dirty="0">
                <a:solidFill>
                  <a:srgbClr val="028090"/>
                </a:solidFill>
                <a:latin typeface="Calibri" pitchFamily="34" charset="0"/>
                <a:ea typeface="Calibri" pitchFamily="34" charset="-122"/>
                <a:cs typeface="Calibri" pitchFamily="34" charset="-120"/>
              </a:rPr>
              <a:t>Safer than the alternative many merchants drift into.</a:t>
            </a:r>
            <a:endParaRPr lang="en-US" sz="1300" dirty="0"/>
          </a:p>
        </p:txBody>
      </p:sp>
      <p:sp>
        <p:nvSpPr>
          <p:cNvPr id="9" name="Shape 6"/>
          <p:cNvSpPr/>
          <p:nvPr/>
        </p:nvSpPr>
        <p:spPr>
          <a:xfrm>
            <a:off x="548640" y="2194560"/>
            <a:ext cx="8046720" cy="0"/>
          </a:xfrm>
          <a:prstGeom prst="line">
            <a:avLst/>
          </a:prstGeom>
          <a:noFill/>
          <a:ln w="12700">
            <a:solidFill>
              <a:srgbClr val="D9DEE8"/>
            </a:solidFill>
            <a:prstDash val="solid"/>
          </a:ln>
        </p:spPr>
        <p:txBody>
          <a:bodyPr/>
          <a:lstStyle/>
          <a:p>
            <a:endParaRPr lang="de-DE"/>
          </a:p>
        </p:txBody>
      </p:sp>
      <p:sp>
        <p:nvSpPr>
          <p:cNvPr id="10" name="Text 7"/>
          <p:cNvSpPr/>
          <p:nvPr/>
        </p:nvSpPr>
        <p:spPr>
          <a:xfrm>
            <a:off x="548640" y="2468880"/>
            <a:ext cx="8046720" cy="2194560"/>
          </a:xfrm>
          <a:prstGeom prst="rect">
            <a:avLst/>
          </a:prstGeom>
          <a:noFill/>
          <a:ln/>
        </p:spPr>
        <p:txBody>
          <a:bodyPr wrap="square" lIns="0" tIns="0" rIns="0" bIns="0" rtlCol="0" anchor="ctr"/>
          <a:lstStyle/>
          <a:p>
            <a:pPr marL="0" indent="0">
              <a:spcAft>
                <a:spcPts val="800"/>
              </a:spcAft>
              <a:buNone/>
            </a:pPr>
            <a:r>
              <a:rPr lang="en-US" sz="1400" dirty="0">
                <a:solidFill>
                  <a:srgbClr val="1E293B"/>
                </a:solidFill>
                <a:latin typeface="Calibri" pitchFamily="34" charset="0"/>
                <a:ea typeface="Calibri" pitchFamily="34" charset="-122"/>
                <a:cs typeface="Calibri" pitchFamily="34" charset="-120"/>
              </a:rPr>
              <a:t>A properly designed MCP server provides tool-level scoping (an external agent can search the catalog but not access customer history), rate-limiting by intent, audit logs of every agent interaction, and agent attestation. </a:t>
            </a:r>
          </a:p>
          <a:p>
            <a:pPr marL="0" indent="0">
              <a:spcAft>
                <a:spcPts val="800"/>
              </a:spcAft>
              <a:buNone/>
            </a:pPr>
            <a:r>
              <a:rPr lang="en-US" sz="1400" dirty="0">
                <a:solidFill>
                  <a:srgbClr val="1E293B"/>
                </a:solidFill>
                <a:latin typeface="Calibri" pitchFamily="34" charset="0"/>
                <a:ea typeface="Calibri" pitchFamily="34" charset="-122"/>
                <a:cs typeface="Calibri" pitchFamily="34" charset="-120"/>
              </a:rPr>
              <a:t>That is structurally safer than the path many merchants drift into when integrating AI tools: handing models raw admin-API access with no clear audit trail and no way to constrain what each agent can do.</a:t>
            </a:r>
            <a:endParaRPr lang="en-US" sz="1400" dirty="0"/>
          </a:p>
        </p:txBody>
      </p:sp>
      <p:sp>
        <p:nvSpPr>
          <p:cNvPr id="13" name="Text 6">
            <a:extLst>
              <a:ext uri="{FF2B5EF4-FFF2-40B4-BE49-F238E27FC236}">
                <a16:creationId xmlns:a16="http://schemas.microsoft.com/office/drawing/2014/main" id="{982902AC-4B73-96A7-353A-3F3B2C7D1CFC}"/>
              </a:ext>
            </a:extLst>
          </p:cNvPr>
          <p:cNvSpPr/>
          <p:nvPr/>
        </p:nvSpPr>
        <p:spPr>
          <a:xfrm>
            <a:off x="548640" y="4837176"/>
            <a:ext cx="7315200" cy="274320"/>
          </a:xfrm>
          <a:prstGeom prst="rect">
            <a:avLst/>
          </a:prstGeom>
          <a:noFill/>
          <a:ln/>
        </p:spPr>
        <p:txBody>
          <a:bodyPr wrap="square" lIns="0" tIns="0" rIns="0" bIns="0" rtlCol="0" anchor="ctr"/>
          <a:lstStyle/>
          <a:p>
            <a:r>
              <a:rPr lang="en-US" sz="1000" dirty="0">
                <a:latin typeface="Calibri" pitchFamily="34" charset="0"/>
                <a:ea typeface="Calibri" pitchFamily="34" charset="-122"/>
                <a:cs typeface="Calibri" pitchFamily="34" charset="-120"/>
              </a:rPr>
              <a:t>Prepared for merchant leadership by Retailpayment.io</a:t>
            </a:r>
            <a:endParaRPr lang="en-US" sz="10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1">
    <p:bg>
      <p:bgPr>
        <a:solidFill>
          <a:srgbClr val="141A47"/>
        </a:solidFill>
        <a:effectLst/>
      </p:bgPr>
    </p:bg>
    <p:spTree>
      <p:nvGrpSpPr>
        <p:cNvPr id="1" name=""/>
        <p:cNvGrpSpPr/>
        <p:nvPr/>
      </p:nvGrpSpPr>
      <p:grpSpPr>
        <a:xfrm>
          <a:off x="0" y="0"/>
          <a:ext cx="0" cy="0"/>
          <a:chOff x="0" y="0"/>
          <a:chExt cx="0" cy="0"/>
        </a:xfrm>
      </p:grpSpPr>
      <p:sp>
        <p:nvSpPr>
          <p:cNvPr id="2" name="Shape 0"/>
          <p:cNvSpPr/>
          <p:nvPr/>
        </p:nvSpPr>
        <p:spPr>
          <a:xfrm>
            <a:off x="6858000" y="0"/>
            <a:ext cx="2286000" cy="164592"/>
          </a:xfrm>
          <a:prstGeom prst="rect">
            <a:avLst/>
          </a:prstGeom>
          <a:solidFill>
            <a:srgbClr val="F96167"/>
          </a:solidFill>
          <a:ln w="12700">
            <a:solidFill>
              <a:srgbClr val="F96167"/>
            </a:solidFill>
            <a:prstDash val="solid"/>
          </a:ln>
        </p:spPr>
        <p:txBody>
          <a:bodyPr/>
          <a:lstStyle/>
          <a:p>
            <a:endParaRPr lang="de-DE" dirty="0"/>
          </a:p>
        </p:txBody>
      </p:sp>
      <p:sp>
        <p:nvSpPr>
          <p:cNvPr id="3" name="Shape 1"/>
          <p:cNvSpPr/>
          <p:nvPr/>
        </p:nvSpPr>
        <p:spPr>
          <a:xfrm>
            <a:off x="6858000" y="164592"/>
            <a:ext cx="2286000" cy="164592"/>
          </a:xfrm>
          <a:prstGeom prst="rect">
            <a:avLst/>
          </a:prstGeom>
          <a:solidFill>
            <a:srgbClr val="028090"/>
          </a:solidFill>
          <a:ln w="12700">
            <a:solidFill>
              <a:srgbClr val="028090"/>
            </a:solidFill>
            <a:prstDash val="solid"/>
          </a:ln>
        </p:spPr>
        <p:txBody>
          <a:bodyPr/>
          <a:lstStyle/>
          <a:p>
            <a:endParaRPr lang="de-DE" dirty="0"/>
          </a:p>
        </p:txBody>
      </p:sp>
      <p:sp>
        <p:nvSpPr>
          <p:cNvPr id="4" name="Text 2"/>
          <p:cNvSpPr/>
          <p:nvPr/>
        </p:nvSpPr>
        <p:spPr>
          <a:xfrm>
            <a:off x="548640" y="640080"/>
            <a:ext cx="7315200" cy="365760"/>
          </a:xfrm>
          <a:prstGeom prst="rect">
            <a:avLst/>
          </a:prstGeom>
          <a:noFill/>
          <a:ln/>
        </p:spPr>
        <p:txBody>
          <a:bodyPr wrap="square" lIns="0" tIns="0" rIns="0" bIns="0" rtlCol="0" anchor="ctr"/>
          <a:lstStyle/>
          <a:p>
            <a:pPr marL="0" indent="0">
              <a:buNone/>
            </a:pPr>
            <a:r>
              <a:rPr lang="en-US" sz="1200" b="1" kern="0" spc="800" dirty="0">
                <a:solidFill>
                  <a:srgbClr val="CADCFC"/>
                </a:solidFill>
                <a:latin typeface="Calibri" pitchFamily="34" charset="0"/>
                <a:ea typeface="Calibri" pitchFamily="34" charset="-122"/>
                <a:cs typeface="Calibri" pitchFamily="34" charset="-120"/>
              </a:rPr>
              <a:t>STRATEGY BRIEF · 2026</a:t>
            </a:r>
            <a:endParaRPr lang="en-US" sz="1200" dirty="0"/>
          </a:p>
        </p:txBody>
      </p:sp>
      <p:sp>
        <p:nvSpPr>
          <p:cNvPr id="5" name="Text 3"/>
          <p:cNvSpPr/>
          <p:nvPr/>
        </p:nvSpPr>
        <p:spPr>
          <a:xfrm>
            <a:off x="548640" y="1325880"/>
            <a:ext cx="8229600" cy="1828800"/>
          </a:xfrm>
          <a:prstGeom prst="rect">
            <a:avLst/>
          </a:prstGeom>
          <a:noFill/>
          <a:ln/>
        </p:spPr>
        <p:txBody>
          <a:bodyPr wrap="square" lIns="0" tIns="0" rIns="0" bIns="0" rtlCol="0" anchor="ctr"/>
          <a:lstStyle/>
          <a:p>
            <a:pPr marL="0" indent="0">
              <a:buNone/>
            </a:pPr>
            <a:r>
              <a:rPr lang="en-US" sz="4400" b="1" dirty="0">
                <a:solidFill>
                  <a:srgbClr val="FFFFFF"/>
                </a:solidFill>
                <a:latin typeface="Georgia" pitchFamily="34" charset="0"/>
                <a:ea typeface="Georgia" pitchFamily="34" charset="-122"/>
                <a:cs typeface="Georgia" pitchFamily="34" charset="-120"/>
              </a:rPr>
              <a:t>Main benefits for merchants</a:t>
            </a:r>
            <a:endParaRPr lang="en-US" sz="4400" dirty="0"/>
          </a:p>
          <a:p>
            <a:pPr marL="0" indent="0">
              <a:buNone/>
            </a:pPr>
            <a:r>
              <a:rPr lang="en-US" sz="4400" b="1" dirty="0">
                <a:solidFill>
                  <a:srgbClr val="FFFFFF"/>
                </a:solidFill>
                <a:latin typeface="Georgia" pitchFamily="34" charset="0"/>
                <a:ea typeface="Georgia" pitchFamily="34" charset="-122"/>
                <a:cs typeface="Georgia" pitchFamily="34" charset="-120"/>
              </a:rPr>
              <a:t>supporting MCP</a:t>
            </a:r>
            <a:endParaRPr lang="en-US" sz="4400" dirty="0"/>
          </a:p>
        </p:txBody>
      </p:sp>
      <p:sp>
        <p:nvSpPr>
          <p:cNvPr id="6" name="Text 4"/>
          <p:cNvSpPr/>
          <p:nvPr/>
        </p:nvSpPr>
        <p:spPr>
          <a:xfrm>
            <a:off x="548640" y="3246120"/>
            <a:ext cx="7772400" cy="914400"/>
          </a:xfrm>
          <a:prstGeom prst="rect">
            <a:avLst/>
          </a:prstGeom>
          <a:noFill/>
          <a:ln/>
        </p:spPr>
        <p:txBody>
          <a:bodyPr wrap="square" lIns="0" tIns="0" rIns="0" bIns="0" rtlCol="0" anchor="ctr"/>
          <a:lstStyle/>
          <a:p>
            <a:pPr marL="0" indent="0">
              <a:buNone/>
            </a:pPr>
            <a:r>
              <a:rPr lang="en-US" sz="1600" i="1" dirty="0">
                <a:solidFill>
                  <a:srgbClr val="CADCFC"/>
                </a:solidFill>
                <a:latin typeface="Calibri" pitchFamily="34" charset="0"/>
                <a:ea typeface="Calibri" pitchFamily="34" charset="-122"/>
                <a:cs typeface="Calibri" pitchFamily="34" charset="-120"/>
              </a:rPr>
              <a:t>Why adopting the Model Context Protocol is an asymmetric bet: </a:t>
            </a:r>
            <a:br>
              <a:rPr lang="en-US" sz="1600" i="1" dirty="0">
                <a:solidFill>
                  <a:srgbClr val="CADCFC"/>
                </a:solidFill>
                <a:latin typeface="Calibri" pitchFamily="34" charset="0"/>
                <a:ea typeface="Calibri" pitchFamily="34" charset="-122"/>
                <a:cs typeface="Calibri" pitchFamily="34" charset="-120"/>
              </a:rPr>
            </a:br>
            <a:endParaRPr lang="en-US" sz="1600" i="1" dirty="0">
              <a:solidFill>
                <a:srgbClr val="CADCFC"/>
              </a:solidFill>
              <a:latin typeface="Calibri" pitchFamily="34" charset="0"/>
              <a:ea typeface="Calibri" pitchFamily="34" charset="-122"/>
              <a:cs typeface="Calibri" pitchFamily="34" charset="-120"/>
            </a:endParaRPr>
          </a:p>
          <a:p>
            <a:pPr marL="0" indent="0" algn="ctr">
              <a:buNone/>
            </a:pPr>
            <a:r>
              <a:rPr lang="en-US" sz="1600" i="1" dirty="0">
                <a:solidFill>
                  <a:srgbClr val="CADCFC"/>
                </a:solidFill>
                <a:latin typeface="Calibri" pitchFamily="34" charset="0"/>
                <a:ea typeface="Calibri" pitchFamily="34" charset="-122"/>
                <a:cs typeface="Calibri" pitchFamily="34" charset="-120"/>
              </a:rPr>
              <a:t>Large Conditional Upside &amp; Real Structural Payoff Today.</a:t>
            </a:r>
            <a:endParaRPr lang="en-US" sz="1600" dirty="0"/>
          </a:p>
        </p:txBody>
      </p:sp>
      <p:sp>
        <p:nvSpPr>
          <p:cNvPr id="7" name="Shape 5"/>
          <p:cNvSpPr/>
          <p:nvPr/>
        </p:nvSpPr>
        <p:spPr>
          <a:xfrm>
            <a:off x="548640" y="4572000"/>
            <a:ext cx="1097280" cy="0"/>
          </a:xfrm>
          <a:prstGeom prst="line">
            <a:avLst/>
          </a:prstGeom>
          <a:noFill/>
          <a:ln w="38100">
            <a:solidFill>
              <a:srgbClr val="F96167"/>
            </a:solidFill>
            <a:prstDash val="solid"/>
          </a:ln>
        </p:spPr>
        <p:txBody>
          <a:bodyPr/>
          <a:lstStyle/>
          <a:p>
            <a:endParaRPr lang="de-DE" dirty="0"/>
          </a:p>
        </p:txBody>
      </p:sp>
      <p:sp>
        <p:nvSpPr>
          <p:cNvPr id="8" name="Text 6"/>
          <p:cNvSpPr/>
          <p:nvPr/>
        </p:nvSpPr>
        <p:spPr>
          <a:xfrm>
            <a:off x="548640" y="4663440"/>
            <a:ext cx="7315200" cy="274320"/>
          </a:xfrm>
          <a:prstGeom prst="rect">
            <a:avLst/>
          </a:prstGeom>
          <a:noFill/>
          <a:ln/>
        </p:spPr>
        <p:txBody>
          <a:bodyPr wrap="square" lIns="0" tIns="0" rIns="0" bIns="0" rtlCol="0" anchor="ctr"/>
          <a:lstStyle/>
          <a:p>
            <a:pPr marL="0" indent="0">
              <a:buNone/>
            </a:pPr>
            <a:r>
              <a:rPr lang="en-US" sz="1000" dirty="0">
                <a:solidFill>
                  <a:srgbClr val="CADCFC"/>
                </a:solidFill>
                <a:latin typeface="Calibri" pitchFamily="34" charset="0"/>
                <a:ea typeface="Calibri" pitchFamily="34" charset="-122"/>
                <a:cs typeface="Calibri" pitchFamily="34" charset="-120"/>
              </a:rPr>
              <a:t>Prepared for merchant leadership by Retailpayment.io</a:t>
            </a:r>
            <a:endParaRPr lang="en-US" sz="10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name="Slide 11">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548640" y="502920"/>
            <a:ext cx="1005840" cy="1005840"/>
          </a:xfrm>
          <a:prstGeom prst="ellipse">
            <a:avLst/>
          </a:prstGeom>
          <a:solidFill>
            <a:srgbClr val="028090"/>
          </a:solidFill>
          <a:ln w="12700">
            <a:solidFill>
              <a:srgbClr val="028090"/>
            </a:solidFill>
            <a:prstDash val="solid"/>
          </a:ln>
        </p:spPr>
        <p:txBody>
          <a:bodyPr/>
          <a:lstStyle/>
          <a:p>
            <a:endParaRPr lang="de-DE" dirty="0"/>
          </a:p>
        </p:txBody>
      </p:sp>
      <p:sp>
        <p:nvSpPr>
          <p:cNvPr id="3" name="Text 1"/>
          <p:cNvSpPr/>
          <p:nvPr/>
        </p:nvSpPr>
        <p:spPr>
          <a:xfrm>
            <a:off x="548640" y="502920"/>
            <a:ext cx="1005840" cy="1005840"/>
          </a:xfrm>
          <a:prstGeom prst="rect">
            <a:avLst/>
          </a:prstGeom>
          <a:noFill/>
          <a:ln/>
        </p:spPr>
        <p:txBody>
          <a:bodyPr wrap="square" lIns="0" tIns="0" rIns="0" bIns="0" rtlCol="0" anchor="ctr"/>
          <a:lstStyle/>
          <a:p>
            <a:pPr marL="0" indent="0" algn="ctr">
              <a:buNone/>
            </a:pPr>
            <a:r>
              <a:rPr lang="en-US" sz="3200" b="1" dirty="0">
                <a:solidFill>
                  <a:srgbClr val="FFFFFF"/>
                </a:solidFill>
                <a:latin typeface="Georgia" pitchFamily="34" charset="0"/>
                <a:ea typeface="Georgia" pitchFamily="34" charset="-122"/>
                <a:cs typeface="Georgia" pitchFamily="34" charset="-120"/>
              </a:rPr>
              <a:t>07</a:t>
            </a:r>
            <a:endParaRPr lang="en-US" sz="3200" dirty="0"/>
          </a:p>
        </p:txBody>
      </p:sp>
      <p:sp>
        <p:nvSpPr>
          <p:cNvPr id="4" name="Shape 2"/>
          <p:cNvSpPr/>
          <p:nvPr/>
        </p:nvSpPr>
        <p:spPr>
          <a:xfrm>
            <a:off x="7589520" y="502920"/>
            <a:ext cx="1005840" cy="1005840"/>
          </a:xfrm>
          <a:prstGeom prst="ellipse">
            <a:avLst/>
          </a:prstGeom>
          <a:solidFill>
            <a:srgbClr val="028090"/>
          </a:solidFill>
          <a:ln w="12700">
            <a:solidFill>
              <a:srgbClr val="028090"/>
            </a:solidFill>
            <a:prstDash val="solid"/>
          </a:ln>
        </p:spPr>
        <p:txBody>
          <a:bodyPr/>
          <a:lstStyle/>
          <a:p>
            <a:endParaRPr lang="de-DE" dirty="0"/>
          </a:p>
        </p:txBody>
      </p:sp>
      <p:pic>
        <p:nvPicPr>
          <p:cNvPr id="5" name="Image 0" descr="preencoded.png"/>
          <p:cNvPicPr>
            <a:picLocks noChangeAspect="1"/>
          </p:cNvPicPr>
          <p:nvPr/>
        </p:nvPicPr>
        <p:blipFill>
          <a:blip r:embed="rId3"/>
          <a:stretch>
            <a:fillRect/>
          </a:stretch>
        </p:blipFill>
        <p:spPr>
          <a:xfrm>
            <a:off x="7863840" y="777240"/>
            <a:ext cx="457200" cy="457200"/>
          </a:xfrm>
          <a:prstGeom prst="rect">
            <a:avLst/>
          </a:prstGeom>
        </p:spPr>
      </p:pic>
      <p:sp>
        <p:nvSpPr>
          <p:cNvPr id="6" name="Text 3"/>
          <p:cNvSpPr/>
          <p:nvPr/>
        </p:nvSpPr>
        <p:spPr>
          <a:xfrm>
            <a:off x="1783080" y="502920"/>
            <a:ext cx="5669280" cy="228600"/>
          </a:xfrm>
          <a:prstGeom prst="rect">
            <a:avLst/>
          </a:prstGeom>
          <a:noFill/>
          <a:ln/>
        </p:spPr>
        <p:txBody>
          <a:bodyPr wrap="square" lIns="0" tIns="0" rIns="0" bIns="0" rtlCol="0" anchor="ctr"/>
          <a:lstStyle/>
          <a:p>
            <a:pPr marL="0" indent="0">
              <a:buNone/>
            </a:pPr>
            <a:r>
              <a:rPr lang="en-US" sz="1000" b="1" kern="0" spc="500" dirty="0">
                <a:solidFill>
                  <a:srgbClr val="028090"/>
                </a:solidFill>
                <a:latin typeface="Calibri" pitchFamily="34" charset="0"/>
                <a:ea typeface="Calibri" pitchFamily="34" charset="-122"/>
                <a:cs typeface="Calibri" pitchFamily="34" charset="-120"/>
              </a:rPr>
              <a:t>STRUCTURAL BENEFIT</a:t>
            </a:r>
            <a:endParaRPr lang="en-US" sz="1000" dirty="0"/>
          </a:p>
        </p:txBody>
      </p:sp>
      <p:sp>
        <p:nvSpPr>
          <p:cNvPr id="7" name="Text 4"/>
          <p:cNvSpPr/>
          <p:nvPr/>
        </p:nvSpPr>
        <p:spPr>
          <a:xfrm>
            <a:off x="1783080" y="777240"/>
            <a:ext cx="5760720" cy="777240"/>
          </a:xfrm>
          <a:prstGeom prst="rect">
            <a:avLst/>
          </a:prstGeom>
          <a:noFill/>
          <a:ln/>
        </p:spPr>
        <p:txBody>
          <a:bodyPr wrap="square" lIns="0" tIns="0" rIns="0" bIns="0" rtlCol="0" anchor="t"/>
          <a:lstStyle/>
          <a:p>
            <a:pPr marL="0" indent="0">
              <a:buNone/>
            </a:pPr>
            <a:r>
              <a:rPr lang="en-US" sz="2200" b="1" dirty="0">
                <a:solidFill>
                  <a:srgbClr val="1E2761"/>
                </a:solidFill>
                <a:latin typeface="Georgia" pitchFamily="34" charset="0"/>
                <a:ea typeface="Georgia" pitchFamily="34" charset="-122"/>
                <a:cs typeface="Georgia" pitchFamily="34" charset="-120"/>
              </a:rPr>
              <a:t>Stronger governance than ad-hoc API exposure</a:t>
            </a:r>
            <a:endParaRPr lang="en-US" sz="2200" dirty="0"/>
          </a:p>
        </p:txBody>
      </p:sp>
      <p:sp>
        <p:nvSpPr>
          <p:cNvPr id="8" name="Text 5"/>
          <p:cNvSpPr/>
          <p:nvPr/>
        </p:nvSpPr>
        <p:spPr>
          <a:xfrm>
            <a:off x="1783080" y="1600200"/>
            <a:ext cx="5760720" cy="365760"/>
          </a:xfrm>
          <a:prstGeom prst="rect">
            <a:avLst/>
          </a:prstGeom>
          <a:noFill/>
          <a:ln/>
        </p:spPr>
        <p:txBody>
          <a:bodyPr wrap="square" lIns="0" tIns="0" rIns="0" bIns="0" rtlCol="0" anchor="ctr"/>
          <a:lstStyle/>
          <a:p>
            <a:pPr marL="0" indent="0">
              <a:buNone/>
            </a:pPr>
            <a:r>
              <a:rPr lang="en-US" sz="1300" b="1" i="1" dirty="0">
                <a:solidFill>
                  <a:srgbClr val="028090"/>
                </a:solidFill>
                <a:latin typeface="Calibri" pitchFamily="34" charset="0"/>
                <a:ea typeface="Calibri" pitchFamily="34" charset="-122"/>
                <a:cs typeface="Calibri" pitchFamily="34" charset="-120"/>
              </a:rPr>
              <a:t>Safer than the alternative many merchants drift into.</a:t>
            </a:r>
            <a:endParaRPr lang="en-US" sz="1300" dirty="0"/>
          </a:p>
        </p:txBody>
      </p:sp>
      <p:sp>
        <p:nvSpPr>
          <p:cNvPr id="9" name="Shape 6"/>
          <p:cNvSpPr/>
          <p:nvPr/>
        </p:nvSpPr>
        <p:spPr>
          <a:xfrm>
            <a:off x="548640" y="2194560"/>
            <a:ext cx="8046720" cy="0"/>
          </a:xfrm>
          <a:prstGeom prst="line">
            <a:avLst/>
          </a:prstGeom>
          <a:noFill/>
          <a:ln w="12700">
            <a:solidFill>
              <a:srgbClr val="D9DEE8"/>
            </a:solidFill>
            <a:prstDash val="solid"/>
          </a:ln>
        </p:spPr>
        <p:txBody>
          <a:bodyPr/>
          <a:lstStyle/>
          <a:p>
            <a:endParaRPr lang="de-DE" dirty="0"/>
          </a:p>
        </p:txBody>
      </p:sp>
      <p:sp>
        <p:nvSpPr>
          <p:cNvPr id="13" name="Text 6">
            <a:extLst>
              <a:ext uri="{FF2B5EF4-FFF2-40B4-BE49-F238E27FC236}">
                <a16:creationId xmlns:a16="http://schemas.microsoft.com/office/drawing/2014/main" id="{982902AC-4B73-96A7-353A-3F3B2C7D1CFC}"/>
              </a:ext>
            </a:extLst>
          </p:cNvPr>
          <p:cNvSpPr/>
          <p:nvPr/>
        </p:nvSpPr>
        <p:spPr>
          <a:xfrm>
            <a:off x="548640" y="4837176"/>
            <a:ext cx="7315200" cy="274320"/>
          </a:xfrm>
          <a:prstGeom prst="rect">
            <a:avLst/>
          </a:prstGeom>
          <a:noFill/>
          <a:ln/>
        </p:spPr>
        <p:txBody>
          <a:bodyPr wrap="square" lIns="0" tIns="0" rIns="0" bIns="0" rtlCol="0" anchor="ctr"/>
          <a:lstStyle/>
          <a:p>
            <a:r>
              <a:rPr lang="en-US" sz="1000" dirty="0">
                <a:latin typeface="Calibri" pitchFamily="34" charset="0"/>
                <a:ea typeface="Calibri" pitchFamily="34" charset="-122"/>
                <a:cs typeface="Calibri" pitchFamily="34" charset="-120"/>
              </a:rPr>
              <a:t>Prepared for merchant leadership by Retailpayment.io</a:t>
            </a:r>
            <a:endParaRPr lang="en-US" sz="1000" dirty="0"/>
          </a:p>
        </p:txBody>
      </p:sp>
      <p:sp>
        <p:nvSpPr>
          <p:cNvPr id="300" name="Btn1"/>
          <p:cNvSpPr/>
          <p:nvPr/>
        </p:nvSpPr>
        <p:spPr>
          <a:xfrm>
            <a:off x="548640" y="2522220"/>
            <a:ext cx="292608" cy="292608"/>
          </a:xfrm>
          <a:prstGeom prst="roundRect">
            <a:avLst>
              <a:gd name="adj" fmla="val 28000"/>
            </a:avLst>
          </a:prstGeom>
          <a:solidFill>
            <a:srgbClr val="028090"/>
          </a:solidFill>
          <a:ln>
            <a:noFill/>
          </a:ln>
        </p:spPr>
        <p:txBody>
          <a:bodyPr wrap="square" lIns="0" tIns="0" rIns="0" bIns="0" rtlCol="0" anchor="ctr"/>
          <a:lstStyle/>
          <a:p>
            <a:pPr algn="ctr">
              <a:buNone/>
            </a:pPr>
            <a:r>
              <a:rPr lang="en-US" sz="1200" b="1" dirty="0">
                <a:solidFill>
                  <a:srgbClr val="FFFFFF"/>
                </a:solidFill>
                <a:latin typeface="Calibri" pitchFamily="34" charset="0"/>
                <a:ea typeface="Calibri" pitchFamily="34" charset="-122"/>
                <a:cs typeface="Calibri" pitchFamily="34" charset="-120"/>
              </a:rPr>
              <a:t>1</a:t>
            </a:r>
          </a:p>
        </p:txBody>
      </p:sp>
      <p:sp>
        <p:nvSpPr>
          <p:cNvPr id="301" name="Row"/>
          <p:cNvSpPr/>
          <p:nvPr/>
        </p:nvSpPr>
        <p:spPr>
          <a:xfrm>
            <a:off x="1005840" y="2468880"/>
            <a:ext cx="7589520" cy="731520"/>
          </a:xfrm>
          <a:prstGeom prst="rect">
            <a:avLst/>
          </a:prstGeom>
          <a:noFill/>
          <a:ln/>
        </p:spPr>
        <p:txBody>
          <a:bodyPr wrap="square" lIns="0" tIns="0" rIns="0" bIns="0" rtlCol="0" anchor="t"/>
          <a:lstStyle/>
          <a:p>
            <a:pPr marL="0" indent="0">
              <a:lnSpc>
                <a:spcPct val="106000"/>
              </a:lnSpc>
              <a:buNone/>
            </a:pPr>
            <a:r>
              <a:rPr lang="en-US" sz="1400" b="1" dirty="0">
                <a:solidFill>
                  <a:srgbClr val="028090"/>
                </a:solidFill>
                <a:latin typeface="Calibri" pitchFamily="34" charset="0"/>
                <a:ea typeface="Calibri" pitchFamily="34" charset="-122"/>
                <a:cs typeface="Calibri" pitchFamily="34" charset="-120"/>
              </a:rPr>
              <a:t>Scoped access.</a:t>
            </a:r>
            <a:br>
              <a:rPr lang="en-US" sz="1400" dirty="0"/>
            </a:br>
            <a:r>
              <a:rPr lang="en-US" sz="1400" dirty="0">
                <a:solidFill>
                  <a:srgbClr val="1E293B"/>
                </a:solidFill>
                <a:latin typeface="Calibri" pitchFamily="34" charset="0"/>
                <a:ea typeface="Calibri" pitchFamily="34" charset="-122"/>
                <a:cs typeface="Calibri" pitchFamily="34" charset="-120"/>
              </a:rPr>
              <a:t>Tool-level permissions, rate-limiting by intent, full audit logs, and agent attestation.</a:t>
            </a:r>
          </a:p>
        </p:txBody>
      </p:sp>
      <p:sp>
        <p:nvSpPr>
          <p:cNvPr id="302" name="Btn2"/>
          <p:cNvSpPr/>
          <p:nvPr/>
        </p:nvSpPr>
        <p:spPr>
          <a:xfrm>
            <a:off x="548640" y="3253740"/>
            <a:ext cx="292608" cy="292608"/>
          </a:xfrm>
          <a:prstGeom prst="roundRect">
            <a:avLst>
              <a:gd name="adj" fmla="val 28000"/>
            </a:avLst>
          </a:prstGeom>
          <a:solidFill>
            <a:srgbClr val="028090"/>
          </a:solidFill>
          <a:ln>
            <a:noFill/>
          </a:ln>
        </p:spPr>
        <p:txBody>
          <a:bodyPr wrap="square" lIns="0" tIns="0" rIns="0" bIns="0" rtlCol="0" anchor="ctr"/>
          <a:lstStyle/>
          <a:p>
            <a:pPr algn="ctr">
              <a:buNone/>
            </a:pPr>
            <a:r>
              <a:rPr lang="en-US" sz="1200" b="1" dirty="0">
                <a:solidFill>
                  <a:srgbClr val="FFFFFF"/>
                </a:solidFill>
                <a:latin typeface="Calibri" pitchFamily="34" charset="0"/>
                <a:ea typeface="Calibri" pitchFamily="34" charset="-122"/>
                <a:cs typeface="Calibri" pitchFamily="34" charset="-120"/>
              </a:rPr>
              <a:t>2</a:t>
            </a:r>
          </a:p>
        </p:txBody>
      </p:sp>
      <p:sp>
        <p:nvSpPr>
          <p:cNvPr id="303" name="Row"/>
          <p:cNvSpPr/>
          <p:nvPr/>
        </p:nvSpPr>
        <p:spPr>
          <a:xfrm>
            <a:off x="1005840" y="3200400"/>
            <a:ext cx="7589520" cy="731520"/>
          </a:xfrm>
          <a:prstGeom prst="rect">
            <a:avLst/>
          </a:prstGeom>
          <a:noFill/>
          <a:ln/>
        </p:spPr>
        <p:txBody>
          <a:bodyPr wrap="square" lIns="0" tIns="0" rIns="0" bIns="0" rtlCol="0" anchor="t"/>
          <a:lstStyle/>
          <a:p>
            <a:pPr marL="0" indent="0">
              <a:lnSpc>
                <a:spcPct val="106000"/>
              </a:lnSpc>
              <a:buNone/>
            </a:pPr>
            <a:r>
              <a:rPr lang="en-US" sz="1400" b="1" dirty="0">
                <a:solidFill>
                  <a:srgbClr val="028090"/>
                </a:solidFill>
                <a:latin typeface="Calibri" pitchFamily="34" charset="0"/>
                <a:ea typeface="Calibri" pitchFamily="34" charset="-122"/>
                <a:cs typeface="Calibri" pitchFamily="34" charset="-120"/>
              </a:rPr>
              <a:t>Safer than ad-hoc.</a:t>
            </a:r>
            <a:br>
              <a:rPr lang="en-US" sz="1400" dirty="0"/>
            </a:br>
            <a:r>
              <a:rPr lang="en-US" sz="1400" dirty="0">
                <a:solidFill>
                  <a:srgbClr val="1E293B"/>
                </a:solidFill>
                <a:latin typeface="Calibri" pitchFamily="34" charset="0"/>
                <a:ea typeface="Calibri" pitchFamily="34" charset="-122"/>
                <a:cs typeface="Calibri" pitchFamily="34" charset="-120"/>
              </a:rPr>
              <a:t>Beats handing models raw admin-API access with no audit trail or constraints.</a:t>
            </a:r>
          </a:p>
        </p:txBody>
      </p:sp>
      <p:sp>
        <p:nvSpPr>
          <p:cNvPr id="304" name="Btn3"/>
          <p:cNvSpPr/>
          <p:nvPr/>
        </p:nvSpPr>
        <p:spPr>
          <a:xfrm>
            <a:off x="548640" y="3985260"/>
            <a:ext cx="292608" cy="292608"/>
          </a:xfrm>
          <a:prstGeom prst="roundRect">
            <a:avLst>
              <a:gd name="adj" fmla="val 28000"/>
            </a:avLst>
          </a:prstGeom>
          <a:solidFill>
            <a:srgbClr val="028090"/>
          </a:solidFill>
          <a:ln>
            <a:noFill/>
          </a:ln>
        </p:spPr>
        <p:txBody>
          <a:bodyPr wrap="square" lIns="0" tIns="0" rIns="0" bIns="0" rtlCol="0" anchor="ctr"/>
          <a:lstStyle/>
          <a:p>
            <a:pPr algn="ctr">
              <a:buNone/>
            </a:pPr>
            <a:r>
              <a:rPr lang="en-US" sz="1200" b="1" dirty="0">
                <a:solidFill>
                  <a:srgbClr val="FFFFFF"/>
                </a:solidFill>
                <a:latin typeface="Calibri" pitchFamily="34" charset="0"/>
                <a:ea typeface="Calibri" pitchFamily="34" charset="-122"/>
                <a:cs typeface="Calibri" pitchFamily="34" charset="-120"/>
              </a:rPr>
              <a:t>3</a:t>
            </a:r>
          </a:p>
        </p:txBody>
      </p:sp>
      <p:sp>
        <p:nvSpPr>
          <p:cNvPr id="305" name="Row"/>
          <p:cNvSpPr/>
          <p:nvPr/>
        </p:nvSpPr>
        <p:spPr>
          <a:xfrm>
            <a:off x="1005840" y="3931920"/>
            <a:ext cx="7589520" cy="731520"/>
          </a:xfrm>
          <a:prstGeom prst="rect">
            <a:avLst/>
          </a:prstGeom>
          <a:noFill/>
          <a:ln/>
        </p:spPr>
        <p:txBody>
          <a:bodyPr wrap="square" lIns="0" tIns="0" rIns="0" bIns="0" rtlCol="0" anchor="t"/>
          <a:lstStyle/>
          <a:p>
            <a:pPr marL="0" indent="0">
              <a:lnSpc>
                <a:spcPct val="106000"/>
              </a:lnSpc>
              <a:buNone/>
            </a:pPr>
            <a:r>
              <a:rPr lang="en-US" sz="1400" b="1" dirty="0">
                <a:solidFill>
                  <a:srgbClr val="028090"/>
                </a:solidFill>
                <a:latin typeface="Calibri" pitchFamily="34" charset="0"/>
                <a:ea typeface="Calibri" pitchFamily="34" charset="-122"/>
                <a:cs typeface="Calibri" pitchFamily="34" charset="-120"/>
              </a:rPr>
              <a:t>Avoid the drift.</a:t>
            </a:r>
            <a:br>
              <a:rPr lang="en-US" sz="1400" dirty="0"/>
            </a:br>
            <a:r>
              <a:rPr lang="en-US" sz="1400" dirty="0">
                <a:solidFill>
                  <a:srgbClr val="1E293B"/>
                </a:solidFill>
                <a:latin typeface="Calibri" pitchFamily="34" charset="0"/>
                <a:ea typeface="Calibri" pitchFamily="34" charset="-122"/>
                <a:cs typeface="Calibri" pitchFamily="34" charset="-120"/>
              </a:rPr>
              <a:t>The risky path many merchants fall into when wiring up AI tools.</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name="Slide 12">
    <p:bg>
      <p:bgPr>
        <a:solidFill>
          <a:srgbClr val="FFFFFF"/>
        </a:solidFill>
        <a:effectLst/>
      </p:bgPr>
    </p:bg>
    <p:spTree>
      <p:nvGrpSpPr>
        <p:cNvPr id="1" name=""/>
        <p:cNvGrpSpPr/>
        <p:nvPr/>
      </p:nvGrpSpPr>
      <p:grpSpPr>
        <a:xfrm>
          <a:off x="0" y="0"/>
          <a:ext cx="0" cy="0"/>
          <a:chOff x="0" y="0"/>
          <a:chExt cx="0" cy="0"/>
        </a:xfrm>
      </p:grpSpPr>
      <p:sp>
        <p:nvSpPr>
          <p:cNvPr id="2" name="Text 0"/>
          <p:cNvSpPr/>
          <p:nvPr/>
        </p:nvSpPr>
        <p:spPr>
          <a:xfrm>
            <a:off x="548640" y="411480"/>
            <a:ext cx="5486400" cy="274320"/>
          </a:xfrm>
          <a:prstGeom prst="rect">
            <a:avLst/>
          </a:prstGeom>
          <a:noFill/>
          <a:ln/>
        </p:spPr>
        <p:txBody>
          <a:bodyPr wrap="square" lIns="0" tIns="0" rIns="0" bIns="0" rtlCol="0" anchor="ctr"/>
          <a:lstStyle/>
          <a:p>
            <a:pPr marL="0" indent="0">
              <a:buNone/>
            </a:pPr>
            <a:r>
              <a:rPr lang="en-US" sz="1100" b="1" kern="0" spc="600" dirty="0">
                <a:solidFill>
                  <a:srgbClr val="1E2761"/>
                </a:solidFill>
                <a:latin typeface="Calibri" pitchFamily="34" charset="0"/>
                <a:ea typeface="Calibri" pitchFamily="34" charset="-122"/>
                <a:cs typeface="Calibri" pitchFamily="34" charset="-120"/>
              </a:rPr>
              <a:t>CONCLUSION</a:t>
            </a:r>
            <a:endParaRPr lang="en-US" sz="1100" dirty="0"/>
          </a:p>
        </p:txBody>
      </p:sp>
      <p:sp>
        <p:nvSpPr>
          <p:cNvPr id="3" name="Text 1"/>
          <p:cNvSpPr/>
          <p:nvPr/>
        </p:nvSpPr>
        <p:spPr>
          <a:xfrm>
            <a:off x="548640" y="713232"/>
            <a:ext cx="8229600" cy="640080"/>
          </a:xfrm>
          <a:prstGeom prst="rect">
            <a:avLst/>
          </a:prstGeom>
          <a:noFill/>
          <a:ln/>
        </p:spPr>
        <p:txBody>
          <a:bodyPr wrap="square" lIns="0" tIns="0" rIns="0" bIns="0" rtlCol="0" anchor="ctr"/>
          <a:lstStyle/>
          <a:p>
            <a:pPr marL="0" indent="0">
              <a:buNone/>
            </a:pPr>
            <a:r>
              <a:rPr lang="en-US" sz="3200" b="1" dirty="0">
                <a:solidFill>
                  <a:srgbClr val="1E2761"/>
                </a:solidFill>
                <a:latin typeface="Georgia" pitchFamily="34" charset="0"/>
                <a:ea typeface="Georgia" pitchFamily="34" charset="-122"/>
                <a:cs typeface="Georgia" pitchFamily="34" charset="-120"/>
              </a:rPr>
              <a:t>An asymmetric bet</a:t>
            </a:r>
            <a:endParaRPr lang="en-US" sz="3200" dirty="0"/>
          </a:p>
        </p:txBody>
      </p:sp>
      <p:sp>
        <p:nvSpPr>
          <p:cNvPr id="4" name="Text 2"/>
          <p:cNvSpPr/>
          <p:nvPr/>
        </p:nvSpPr>
        <p:spPr>
          <a:xfrm>
            <a:off x="548640" y="1371600"/>
            <a:ext cx="8412480" cy="411480"/>
          </a:xfrm>
          <a:prstGeom prst="rect">
            <a:avLst/>
          </a:prstGeom>
          <a:noFill/>
          <a:ln/>
        </p:spPr>
        <p:txBody>
          <a:bodyPr wrap="square" lIns="0" tIns="0" rIns="0" bIns="0" rtlCol="0" anchor="ctr"/>
          <a:lstStyle/>
          <a:p>
            <a:pPr marL="0" indent="0">
              <a:buNone/>
            </a:pPr>
            <a:r>
              <a:rPr lang="en-US" sz="1400" b="1" i="1" dirty="0">
                <a:solidFill>
                  <a:srgbClr val="475569"/>
                </a:solidFill>
                <a:latin typeface="Calibri" pitchFamily="34" charset="0"/>
                <a:ea typeface="Calibri" pitchFamily="34" charset="-122"/>
                <a:cs typeface="Calibri" pitchFamily="34" charset="-120"/>
              </a:rPr>
              <a:t>The picture is asymmetric: large conditional upside, real structural payoff today.</a:t>
            </a:r>
            <a:endParaRPr lang="en-US" sz="1400" b="1" dirty="0"/>
          </a:p>
        </p:txBody>
      </p:sp>
      <p:sp>
        <p:nvSpPr>
          <p:cNvPr id="5" name="Shape 3"/>
          <p:cNvSpPr/>
          <p:nvPr/>
        </p:nvSpPr>
        <p:spPr>
          <a:xfrm>
            <a:off x="548640" y="1965960"/>
            <a:ext cx="3931920" cy="1371600"/>
          </a:xfrm>
          <a:prstGeom prst="rect">
            <a:avLst/>
          </a:prstGeom>
          <a:solidFill>
            <a:srgbClr val="F1F3F9"/>
          </a:solidFill>
          <a:ln w="6350">
            <a:solidFill>
              <a:srgbClr val="D9DEE8"/>
            </a:solidFill>
            <a:prstDash val="solid"/>
          </a:ln>
        </p:spPr>
        <p:txBody>
          <a:bodyPr/>
          <a:lstStyle/>
          <a:p>
            <a:endParaRPr lang="de-DE" dirty="0"/>
          </a:p>
        </p:txBody>
      </p:sp>
      <p:sp>
        <p:nvSpPr>
          <p:cNvPr id="6" name="Shape 4"/>
          <p:cNvSpPr/>
          <p:nvPr/>
        </p:nvSpPr>
        <p:spPr>
          <a:xfrm>
            <a:off x="548640" y="1965960"/>
            <a:ext cx="91440" cy="1371600"/>
          </a:xfrm>
          <a:prstGeom prst="rect">
            <a:avLst/>
          </a:prstGeom>
          <a:solidFill>
            <a:srgbClr val="F96167"/>
          </a:solidFill>
          <a:ln w="12700">
            <a:solidFill>
              <a:srgbClr val="F96167"/>
            </a:solidFill>
            <a:prstDash val="solid"/>
          </a:ln>
        </p:spPr>
        <p:txBody>
          <a:bodyPr/>
          <a:lstStyle/>
          <a:p>
            <a:endParaRPr lang="de-DE" dirty="0"/>
          </a:p>
        </p:txBody>
      </p:sp>
      <p:sp>
        <p:nvSpPr>
          <p:cNvPr id="7" name="Text 5"/>
          <p:cNvSpPr/>
          <p:nvPr/>
        </p:nvSpPr>
        <p:spPr>
          <a:xfrm>
            <a:off x="822960" y="2103120"/>
            <a:ext cx="3566160" cy="274320"/>
          </a:xfrm>
          <a:prstGeom prst="rect">
            <a:avLst/>
          </a:prstGeom>
          <a:noFill/>
          <a:ln/>
        </p:spPr>
        <p:txBody>
          <a:bodyPr wrap="square" lIns="0" tIns="0" rIns="0" bIns="0" rtlCol="0" anchor="ctr"/>
          <a:lstStyle/>
          <a:p>
            <a:pPr marL="0" indent="0">
              <a:buNone/>
            </a:pPr>
            <a:r>
              <a:rPr lang="en-US" sz="1600" b="1" kern="0" spc="400" dirty="0">
                <a:solidFill>
                  <a:srgbClr val="F96167"/>
                </a:solidFill>
                <a:latin typeface="Calibri" pitchFamily="34" charset="0"/>
                <a:ea typeface="Calibri" pitchFamily="34" charset="-122"/>
                <a:cs typeface="Calibri" pitchFamily="34" charset="-120"/>
              </a:rPr>
              <a:t>IF THE MARKET SCALES</a:t>
            </a:r>
            <a:endParaRPr lang="en-US" sz="1600" b="1" dirty="0"/>
          </a:p>
        </p:txBody>
      </p:sp>
      <p:sp>
        <p:nvSpPr>
          <p:cNvPr id="8" name="Text 6"/>
          <p:cNvSpPr/>
          <p:nvPr/>
        </p:nvSpPr>
        <p:spPr>
          <a:xfrm>
            <a:off x="822960" y="2423160"/>
            <a:ext cx="3566160" cy="914400"/>
          </a:xfrm>
          <a:prstGeom prst="rect">
            <a:avLst/>
          </a:prstGeom>
          <a:noFill/>
          <a:ln/>
        </p:spPr>
        <p:txBody>
          <a:bodyPr wrap="square" lIns="0" tIns="0" rIns="0" bIns="0" rtlCol="0" anchor="ctr"/>
          <a:lstStyle/>
          <a:p>
            <a:pPr marL="0" indent="0">
              <a:buNone/>
            </a:pPr>
            <a:r>
              <a:rPr lang="en-US" sz="1300" dirty="0">
                <a:solidFill>
                  <a:srgbClr val="1E293B"/>
                </a:solidFill>
                <a:latin typeface="Calibri" pitchFamily="34" charset="0"/>
                <a:ea typeface="Calibri" pitchFamily="34" charset="-122"/>
                <a:cs typeface="Calibri" pitchFamily="34" charset="-120"/>
              </a:rPr>
              <a:t>Growth benefits unlock: distribution, conversion quality, and defensive positioning all compound.</a:t>
            </a:r>
            <a:endParaRPr lang="en-US" sz="1300" dirty="0"/>
          </a:p>
        </p:txBody>
      </p:sp>
      <p:sp>
        <p:nvSpPr>
          <p:cNvPr id="9" name="Shape 7"/>
          <p:cNvSpPr/>
          <p:nvPr/>
        </p:nvSpPr>
        <p:spPr>
          <a:xfrm>
            <a:off x="4663440" y="1965960"/>
            <a:ext cx="3931920" cy="1371600"/>
          </a:xfrm>
          <a:prstGeom prst="rect">
            <a:avLst/>
          </a:prstGeom>
          <a:solidFill>
            <a:srgbClr val="F1F3F9"/>
          </a:solidFill>
          <a:ln w="6350">
            <a:solidFill>
              <a:srgbClr val="D9DEE8"/>
            </a:solidFill>
            <a:prstDash val="solid"/>
          </a:ln>
        </p:spPr>
        <p:txBody>
          <a:bodyPr/>
          <a:lstStyle/>
          <a:p>
            <a:endParaRPr lang="de-DE" dirty="0"/>
          </a:p>
        </p:txBody>
      </p:sp>
      <p:sp>
        <p:nvSpPr>
          <p:cNvPr id="10" name="Shape 8"/>
          <p:cNvSpPr/>
          <p:nvPr/>
        </p:nvSpPr>
        <p:spPr>
          <a:xfrm>
            <a:off x="4663440" y="1965960"/>
            <a:ext cx="91440" cy="1371600"/>
          </a:xfrm>
          <a:prstGeom prst="rect">
            <a:avLst/>
          </a:prstGeom>
          <a:solidFill>
            <a:srgbClr val="028090"/>
          </a:solidFill>
          <a:ln w="12700">
            <a:solidFill>
              <a:srgbClr val="028090"/>
            </a:solidFill>
            <a:prstDash val="solid"/>
          </a:ln>
        </p:spPr>
        <p:txBody>
          <a:bodyPr/>
          <a:lstStyle/>
          <a:p>
            <a:endParaRPr lang="de-DE" dirty="0"/>
          </a:p>
        </p:txBody>
      </p:sp>
      <p:sp>
        <p:nvSpPr>
          <p:cNvPr id="11" name="Text 9"/>
          <p:cNvSpPr/>
          <p:nvPr/>
        </p:nvSpPr>
        <p:spPr>
          <a:xfrm>
            <a:off x="4937760" y="2103120"/>
            <a:ext cx="3566160" cy="274320"/>
          </a:xfrm>
          <a:prstGeom prst="rect">
            <a:avLst/>
          </a:prstGeom>
          <a:noFill/>
          <a:ln/>
        </p:spPr>
        <p:txBody>
          <a:bodyPr wrap="square" lIns="0" tIns="0" rIns="0" bIns="0" rtlCol="0" anchor="ctr"/>
          <a:lstStyle/>
          <a:p>
            <a:pPr marL="0" indent="0">
              <a:buNone/>
            </a:pPr>
            <a:r>
              <a:rPr lang="en-US" sz="1600" b="1" kern="0" spc="400" dirty="0">
                <a:solidFill>
                  <a:srgbClr val="028090"/>
                </a:solidFill>
                <a:latin typeface="Calibri" pitchFamily="34" charset="0"/>
                <a:ea typeface="Calibri" pitchFamily="34" charset="-122"/>
                <a:cs typeface="Calibri" pitchFamily="34" charset="-120"/>
              </a:rPr>
              <a:t>IF IT DOESN'T</a:t>
            </a:r>
            <a:endParaRPr lang="en-US" sz="1600" b="1" dirty="0"/>
          </a:p>
        </p:txBody>
      </p:sp>
      <p:sp>
        <p:nvSpPr>
          <p:cNvPr id="12" name="Text 10"/>
          <p:cNvSpPr/>
          <p:nvPr/>
        </p:nvSpPr>
        <p:spPr>
          <a:xfrm>
            <a:off x="4937760" y="2423160"/>
            <a:ext cx="3566160" cy="914400"/>
          </a:xfrm>
          <a:prstGeom prst="rect">
            <a:avLst/>
          </a:prstGeom>
          <a:noFill/>
          <a:ln/>
        </p:spPr>
        <p:txBody>
          <a:bodyPr wrap="square" lIns="0" tIns="0" rIns="0" bIns="0" rtlCol="0" anchor="ctr"/>
          <a:lstStyle/>
          <a:p>
            <a:pPr marL="0" indent="0">
              <a:buNone/>
            </a:pPr>
            <a:r>
              <a:rPr lang="en-US" sz="1300" dirty="0">
                <a:solidFill>
                  <a:srgbClr val="1E293B"/>
                </a:solidFill>
                <a:latin typeface="Calibri" pitchFamily="34" charset="0"/>
                <a:ea typeface="Calibri" pitchFamily="34" charset="-122"/>
                <a:cs typeface="Calibri" pitchFamily="34" charset="-120"/>
              </a:rPr>
              <a:t>Structural benefits still pay back: customer retention, integration efficiency, dual-use </a:t>
            </a:r>
            <a:r>
              <a:rPr lang="en-US" sz="1300" dirty="0" err="1">
                <a:solidFill>
                  <a:srgbClr val="1E293B"/>
                </a:solidFill>
                <a:latin typeface="Calibri" pitchFamily="34" charset="0"/>
                <a:ea typeface="Calibri" pitchFamily="34" charset="-122"/>
                <a:cs typeface="Calibri" pitchFamily="34" charset="-120"/>
              </a:rPr>
              <a:t>infrast</a:t>
            </a:r>
            <a:r>
              <a:rPr lang="en-US" sz="1300" dirty="0">
                <a:solidFill>
                  <a:srgbClr val="1E293B"/>
                </a:solidFill>
                <a:latin typeface="Calibri" pitchFamily="34" charset="0"/>
                <a:ea typeface="Calibri" pitchFamily="34" charset="-122"/>
                <a:cs typeface="Calibri" pitchFamily="34" charset="-120"/>
              </a:rPr>
              <a:t>., governance.</a:t>
            </a:r>
            <a:endParaRPr lang="en-US" sz="1300" dirty="0"/>
          </a:p>
        </p:txBody>
      </p:sp>
      <p:sp>
        <p:nvSpPr>
          <p:cNvPr id="13" name="Shape 11"/>
          <p:cNvSpPr/>
          <p:nvPr/>
        </p:nvSpPr>
        <p:spPr>
          <a:xfrm>
            <a:off x="548640" y="3657600"/>
            <a:ext cx="8046720" cy="1143000"/>
          </a:xfrm>
          <a:prstGeom prst="rect">
            <a:avLst/>
          </a:prstGeom>
          <a:solidFill>
            <a:srgbClr val="1E2761"/>
          </a:solidFill>
          <a:ln w="12700">
            <a:solidFill>
              <a:srgbClr val="1E2761"/>
            </a:solidFill>
            <a:prstDash val="solid"/>
          </a:ln>
          <a:effectLst>
            <a:outerShdw blurRad="101600" dist="25400" dir="5400000" algn="bl" rotWithShape="0">
              <a:srgbClr val="000000">
                <a:alpha val="8000"/>
              </a:srgbClr>
            </a:outerShdw>
          </a:effectLst>
        </p:spPr>
        <p:txBody>
          <a:bodyPr/>
          <a:lstStyle/>
          <a:p>
            <a:endParaRPr lang="de-DE"/>
          </a:p>
        </p:txBody>
      </p:sp>
      <p:pic>
        <p:nvPicPr>
          <p:cNvPr id="14" name="Image 0" descr="preencoded.png"/>
          <p:cNvPicPr>
            <a:picLocks noChangeAspect="1"/>
          </p:cNvPicPr>
          <p:nvPr/>
        </p:nvPicPr>
        <p:blipFill>
          <a:blip r:embed="rId3"/>
          <a:stretch>
            <a:fillRect/>
          </a:stretch>
        </p:blipFill>
        <p:spPr>
          <a:xfrm>
            <a:off x="868680" y="3977640"/>
            <a:ext cx="502920" cy="502920"/>
          </a:xfrm>
          <a:prstGeom prst="rect">
            <a:avLst/>
          </a:prstGeom>
        </p:spPr>
      </p:pic>
      <p:sp>
        <p:nvSpPr>
          <p:cNvPr id="15" name="Text 12"/>
          <p:cNvSpPr/>
          <p:nvPr/>
        </p:nvSpPr>
        <p:spPr>
          <a:xfrm>
            <a:off x="1600200" y="3794760"/>
            <a:ext cx="6400800" cy="274320"/>
          </a:xfrm>
          <a:prstGeom prst="rect">
            <a:avLst/>
          </a:prstGeom>
          <a:noFill/>
          <a:ln/>
        </p:spPr>
        <p:txBody>
          <a:bodyPr wrap="square" lIns="0" tIns="0" rIns="0" bIns="0" rtlCol="0" anchor="ctr"/>
          <a:lstStyle/>
          <a:p>
            <a:pPr marL="0" indent="0">
              <a:buNone/>
            </a:pPr>
            <a:r>
              <a:rPr lang="en-US" sz="1600" b="1" kern="0" spc="400" dirty="0">
                <a:solidFill>
                  <a:srgbClr val="F96167"/>
                </a:solidFill>
                <a:latin typeface="Calibri" pitchFamily="34" charset="0"/>
                <a:ea typeface="Calibri" pitchFamily="34" charset="-122"/>
                <a:cs typeface="Calibri" pitchFamily="34" charset="-120"/>
              </a:rPr>
              <a:t>RECOMMENDATION</a:t>
            </a:r>
            <a:endParaRPr lang="en-US" sz="1600" dirty="0"/>
          </a:p>
        </p:txBody>
      </p:sp>
      <p:sp>
        <p:nvSpPr>
          <p:cNvPr id="16" name="Text 13"/>
          <p:cNvSpPr/>
          <p:nvPr/>
        </p:nvSpPr>
        <p:spPr>
          <a:xfrm>
            <a:off x="1600200" y="4069080"/>
            <a:ext cx="6766560" cy="685800"/>
          </a:xfrm>
          <a:prstGeom prst="rect">
            <a:avLst/>
          </a:prstGeom>
          <a:noFill/>
          <a:ln/>
        </p:spPr>
        <p:txBody>
          <a:bodyPr wrap="square" lIns="0" tIns="0" rIns="0" bIns="0" rtlCol="0" anchor="ctr"/>
          <a:lstStyle/>
          <a:p>
            <a:pPr marL="0" indent="0">
              <a:buNone/>
            </a:pPr>
            <a:r>
              <a:rPr lang="en-US" sz="1300" dirty="0">
                <a:solidFill>
                  <a:srgbClr val="FFFFFF"/>
                </a:solidFill>
                <a:latin typeface="Calibri" pitchFamily="34" charset="0"/>
                <a:ea typeface="Calibri" pitchFamily="34" charset="-122"/>
                <a:cs typeface="Calibri" pitchFamily="34" charset="-120"/>
              </a:rPr>
              <a:t>At a minimum, implement a basic MCP server. The downside of inaction is meaningful if the market grows; the structural payoff is captured immediately if it doesn't.</a:t>
            </a:r>
            <a:endParaRPr lang="en-US" sz="1300" dirty="0"/>
          </a:p>
        </p:txBody>
      </p:sp>
      <p:sp>
        <p:nvSpPr>
          <p:cNvPr id="17" name="Text 6">
            <a:extLst>
              <a:ext uri="{FF2B5EF4-FFF2-40B4-BE49-F238E27FC236}">
                <a16:creationId xmlns:a16="http://schemas.microsoft.com/office/drawing/2014/main" id="{12A98938-B9A0-6163-AD3E-CA002FE230EF}"/>
              </a:ext>
            </a:extLst>
          </p:cNvPr>
          <p:cNvSpPr/>
          <p:nvPr/>
        </p:nvSpPr>
        <p:spPr>
          <a:xfrm>
            <a:off x="548640" y="4837176"/>
            <a:ext cx="7315200" cy="274320"/>
          </a:xfrm>
          <a:prstGeom prst="rect">
            <a:avLst/>
          </a:prstGeom>
          <a:noFill/>
          <a:ln/>
        </p:spPr>
        <p:txBody>
          <a:bodyPr wrap="square" lIns="0" tIns="0" rIns="0" bIns="0" rtlCol="0" anchor="ctr"/>
          <a:lstStyle/>
          <a:p>
            <a:r>
              <a:rPr lang="en-US" sz="1000" dirty="0">
                <a:latin typeface="Calibri" pitchFamily="34" charset="0"/>
                <a:ea typeface="Calibri" pitchFamily="34" charset="-122"/>
                <a:cs typeface="Calibri" pitchFamily="34" charset="-120"/>
              </a:rPr>
              <a:t>Prepared for merchant leadership by Retailpayment.io</a:t>
            </a:r>
            <a:endParaRPr lang="en-US" sz="1000"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Text 16"/>
          <p:cNvSpPr/>
          <p:nvPr/>
        </p:nvSpPr>
        <p:spPr>
          <a:xfrm>
            <a:off x="342900" y="4882896"/>
            <a:ext cx="4114800" cy="205740"/>
          </a:xfrm>
          <a:prstGeom prst="rect">
            <a:avLst/>
          </a:prstGeom>
          <a:noFill/>
          <a:ln/>
        </p:spPr>
        <p:txBody>
          <a:bodyPr wrap="square" lIns="0" tIns="0" rIns="0" bIns="0" rtlCol="0" anchor="ctr"/>
          <a:lstStyle/>
          <a:p>
            <a:r>
              <a:rPr lang="en-US" sz="750" b="1" dirty="0">
                <a:solidFill>
                  <a:srgbClr val="64748B"/>
                </a:solidFill>
                <a:latin typeface="Calibri" pitchFamily="34" charset="0"/>
                <a:ea typeface="Calibri" pitchFamily="34" charset="-122"/>
                <a:cs typeface="Calibri" pitchFamily="34" charset="-120"/>
              </a:rPr>
              <a:t>Retailpayment.io</a:t>
            </a:r>
            <a:endParaRPr lang="en-US" sz="750" dirty="0"/>
          </a:p>
        </p:txBody>
      </p:sp>
      <p:sp>
        <p:nvSpPr>
          <p:cNvPr id="19" name="Text 17"/>
          <p:cNvSpPr/>
          <p:nvPr/>
        </p:nvSpPr>
        <p:spPr>
          <a:xfrm>
            <a:off x="8113014" y="4882896"/>
            <a:ext cx="685800" cy="205740"/>
          </a:xfrm>
          <a:prstGeom prst="rect">
            <a:avLst/>
          </a:prstGeom>
          <a:noFill/>
          <a:ln/>
        </p:spPr>
        <p:txBody>
          <a:bodyPr wrap="square" lIns="0" tIns="0" rIns="0" bIns="0" rtlCol="0" anchor="ctr"/>
          <a:lstStyle/>
          <a:p>
            <a:pPr algn="r"/>
            <a:r>
              <a:rPr lang="en-US" sz="750" dirty="0">
                <a:solidFill>
                  <a:srgbClr val="94A3B8"/>
                </a:solidFill>
                <a:latin typeface="Calibri" pitchFamily="34" charset="0"/>
                <a:ea typeface="Calibri" pitchFamily="34" charset="-122"/>
                <a:cs typeface="Calibri" pitchFamily="34" charset="-120"/>
              </a:rPr>
              <a:t>1</a:t>
            </a:r>
            <a:endParaRPr lang="en-US" sz="750" dirty="0"/>
          </a:p>
        </p:txBody>
      </p:sp>
      <p:pic>
        <p:nvPicPr>
          <p:cNvPr id="8" name="Grafik 7">
            <a:extLst>
              <a:ext uri="{FF2B5EF4-FFF2-40B4-BE49-F238E27FC236}">
                <a16:creationId xmlns:a16="http://schemas.microsoft.com/office/drawing/2014/main" id="{0E158819-195A-D14E-720B-95F4DC44BA93}"/>
              </a:ext>
            </a:extLst>
          </p:cNvPr>
          <p:cNvPicPr>
            <a:picLocks noChangeAspect="1"/>
          </p:cNvPicPr>
          <p:nvPr/>
        </p:nvPicPr>
        <p:blipFill>
          <a:blip r:embed="rId3"/>
          <a:stretch>
            <a:fillRect/>
          </a:stretch>
        </p:blipFill>
        <p:spPr>
          <a:xfrm>
            <a:off x="0" y="128868"/>
            <a:ext cx="9144000" cy="4885765"/>
          </a:xfrm>
          <a:prstGeom prst="rect">
            <a:avLst/>
          </a:prstGeom>
        </p:spPr>
      </p:pic>
    </p:spTree>
  </p:cSld>
  <p:clrMapOvr>
    <a:masterClrMapping/>
  </p:clrMapOvr>
  <mc:AlternateContent xmlns:mc="http://schemas.openxmlformats.org/markup-compatibility/2006" xmlns:p14="http://schemas.microsoft.com/office/powerpoint/2010/main">
    <mc:Choice Requires="p14">
      <p:transition spd="slow" p14:dur="2000" advTm="31021"/>
    </mc:Choice>
    <mc:Fallback xmlns="">
      <p:transition spd="slow" advTm="31021"/>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hape 0"/>
          <p:cNvSpPr/>
          <p:nvPr/>
        </p:nvSpPr>
        <p:spPr>
          <a:xfrm>
            <a:off x="457200" y="502920"/>
            <a:ext cx="109728" cy="109728"/>
          </a:xfrm>
          <a:prstGeom prst="ellipse">
            <a:avLst/>
          </a:prstGeom>
          <a:solidFill>
            <a:srgbClr val="14B8A6"/>
          </a:solidFill>
          <a:ln w="12700">
            <a:solidFill>
              <a:srgbClr val="14B8A6"/>
            </a:solidFill>
            <a:prstDash val="solid"/>
          </a:ln>
        </p:spPr>
        <p:txBody>
          <a:bodyPr/>
          <a:lstStyle/>
          <a:p>
            <a:endParaRPr lang="de-DE"/>
          </a:p>
        </p:txBody>
      </p:sp>
      <p:sp>
        <p:nvSpPr>
          <p:cNvPr id="3" name="Text 1"/>
          <p:cNvSpPr/>
          <p:nvPr/>
        </p:nvSpPr>
        <p:spPr>
          <a:xfrm>
            <a:off x="640080" y="457200"/>
            <a:ext cx="3657600" cy="201168"/>
          </a:xfrm>
          <a:prstGeom prst="rect">
            <a:avLst/>
          </a:prstGeom>
          <a:noFill/>
          <a:ln/>
        </p:spPr>
        <p:txBody>
          <a:bodyPr wrap="square" lIns="0" tIns="0" rIns="0" bIns="0" rtlCol="0" anchor="ctr"/>
          <a:lstStyle/>
          <a:p>
            <a:pPr marL="0" indent="0">
              <a:buNone/>
            </a:pPr>
            <a:r>
              <a:rPr lang="en-US" sz="1000" b="1" kern="0" spc="600" dirty="0">
                <a:solidFill>
                  <a:srgbClr val="0D9488"/>
                </a:solidFill>
                <a:latin typeface="Calibri" pitchFamily="34" charset="0"/>
                <a:ea typeface="Calibri" pitchFamily="34" charset="-122"/>
                <a:cs typeface="Calibri" pitchFamily="34" charset="-120"/>
              </a:rPr>
              <a:t>AT A GLANCE</a:t>
            </a:r>
            <a:endParaRPr lang="en-US" sz="1000" dirty="0"/>
          </a:p>
        </p:txBody>
      </p:sp>
      <p:sp>
        <p:nvSpPr>
          <p:cNvPr id="4" name="Text 2"/>
          <p:cNvSpPr/>
          <p:nvPr/>
        </p:nvSpPr>
        <p:spPr>
          <a:xfrm>
            <a:off x="457200" y="777240"/>
            <a:ext cx="8229600" cy="640080"/>
          </a:xfrm>
          <a:prstGeom prst="rect">
            <a:avLst/>
          </a:prstGeom>
          <a:noFill/>
          <a:ln/>
        </p:spPr>
        <p:txBody>
          <a:bodyPr wrap="square" lIns="0" tIns="0" rIns="0" bIns="0" rtlCol="0" anchor="ctr"/>
          <a:lstStyle/>
          <a:p>
            <a:pPr marL="0" indent="0">
              <a:buNone/>
            </a:pPr>
            <a:r>
              <a:rPr lang="en-US" sz="3600" b="1" dirty="0">
                <a:solidFill>
                  <a:srgbClr val="0F172A"/>
                </a:solidFill>
                <a:latin typeface="Calibri" pitchFamily="34" charset="0"/>
                <a:ea typeface="Calibri" pitchFamily="34" charset="-122"/>
                <a:cs typeface="Calibri" pitchFamily="34" charset="-120"/>
              </a:rPr>
              <a:t>Re-fresh: the three transports</a:t>
            </a:r>
            <a:endParaRPr lang="en-US" sz="3600" dirty="0"/>
          </a:p>
        </p:txBody>
      </p:sp>
      <p:sp>
        <p:nvSpPr>
          <p:cNvPr id="5" name="Shape 3"/>
          <p:cNvSpPr/>
          <p:nvPr/>
        </p:nvSpPr>
        <p:spPr>
          <a:xfrm>
            <a:off x="457200" y="1554480"/>
            <a:ext cx="2697480" cy="3108960"/>
          </a:xfrm>
          <a:prstGeom prst="rect">
            <a:avLst/>
          </a:prstGeom>
          <a:solidFill>
            <a:srgbClr val="F8FAFC"/>
          </a:solidFill>
          <a:ln w="12700">
            <a:solidFill>
              <a:srgbClr val="E2E8F0"/>
            </a:solidFill>
            <a:prstDash val="solid"/>
          </a:ln>
        </p:spPr>
        <p:txBody>
          <a:bodyPr/>
          <a:lstStyle/>
          <a:p>
            <a:endParaRPr lang="de-DE"/>
          </a:p>
        </p:txBody>
      </p:sp>
      <p:sp>
        <p:nvSpPr>
          <p:cNvPr id="6" name="Shape 4"/>
          <p:cNvSpPr/>
          <p:nvPr/>
        </p:nvSpPr>
        <p:spPr>
          <a:xfrm>
            <a:off x="457200" y="1554480"/>
            <a:ext cx="2697480" cy="73152"/>
          </a:xfrm>
          <a:prstGeom prst="rect">
            <a:avLst/>
          </a:prstGeom>
          <a:solidFill>
            <a:srgbClr val="14B8A6"/>
          </a:solidFill>
          <a:ln w="12700">
            <a:solidFill>
              <a:srgbClr val="14B8A6"/>
            </a:solidFill>
            <a:prstDash val="solid"/>
          </a:ln>
        </p:spPr>
        <p:txBody>
          <a:bodyPr/>
          <a:lstStyle/>
          <a:p>
            <a:endParaRPr lang="de-DE"/>
          </a:p>
        </p:txBody>
      </p:sp>
      <p:sp>
        <p:nvSpPr>
          <p:cNvPr id="7" name="Text 5"/>
          <p:cNvSpPr/>
          <p:nvPr/>
        </p:nvSpPr>
        <p:spPr>
          <a:xfrm>
            <a:off x="685800" y="1737360"/>
            <a:ext cx="914400" cy="274320"/>
          </a:xfrm>
          <a:prstGeom prst="rect">
            <a:avLst/>
          </a:prstGeom>
          <a:noFill/>
          <a:ln/>
        </p:spPr>
        <p:txBody>
          <a:bodyPr wrap="square" lIns="0" tIns="0" rIns="0" bIns="0" rtlCol="0" anchor="ctr"/>
          <a:lstStyle/>
          <a:p>
            <a:pPr marL="0" indent="0">
              <a:buNone/>
            </a:pPr>
            <a:r>
              <a:rPr lang="en-US" sz="1100" b="1" kern="0" spc="300" dirty="0">
                <a:solidFill>
                  <a:srgbClr val="0D9488"/>
                </a:solidFill>
                <a:latin typeface="Calibri" pitchFamily="34" charset="0"/>
                <a:ea typeface="Calibri" pitchFamily="34" charset="-122"/>
                <a:cs typeface="Calibri" pitchFamily="34" charset="-120"/>
              </a:rPr>
              <a:t>01</a:t>
            </a:r>
            <a:endParaRPr lang="en-US" sz="1100" dirty="0"/>
          </a:p>
        </p:txBody>
      </p:sp>
      <p:sp>
        <p:nvSpPr>
          <p:cNvPr id="8" name="Text 6"/>
          <p:cNvSpPr/>
          <p:nvPr/>
        </p:nvSpPr>
        <p:spPr>
          <a:xfrm>
            <a:off x="685800" y="2011680"/>
            <a:ext cx="2240280" cy="640080"/>
          </a:xfrm>
          <a:prstGeom prst="rect">
            <a:avLst/>
          </a:prstGeom>
          <a:noFill/>
          <a:ln/>
        </p:spPr>
        <p:txBody>
          <a:bodyPr wrap="square" lIns="0" tIns="0" rIns="0" bIns="0" rtlCol="0" anchor="ctr"/>
          <a:lstStyle/>
          <a:p>
            <a:pPr marL="0" indent="0">
              <a:buNone/>
            </a:pPr>
            <a:r>
              <a:rPr lang="en-US" sz="3200" b="1" dirty="0">
                <a:solidFill>
                  <a:srgbClr val="0F172A"/>
                </a:solidFill>
                <a:latin typeface="Calibri" pitchFamily="34" charset="0"/>
                <a:ea typeface="Calibri" pitchFamily="34" charset="-122"/>
                <a:cs typeface="Calibri" pitchFamily="34" charset="-120"/>
              </a:rPr>
              <a:t>REST</a:t>
            </a:r>
            <a:endParaRPr lang="en-US" sz="3200" dirty="0"/>
          </a:p>
        </p:txBody>
      </p:sp>
      <p:sp>
        <p:nvSpPr>
          <p:cNvPr id="9" name="Text 7"/>
          <p:cNvSpPr/>
          <p:nvPr/>
        </p:nvSpPr>
        <p:spPr>
          <a:xfrm>
            <a:off x="685800" y="2633472"/>
            <a:ext cx="2240280" cy="274320"/>
          </a:xfrm>
          <a:prstGeom prst="rect">
            <a:avLst/>
          </a:prstGeom>
          <a:noFill/>
          <a:ln/>
        </p:spPr>
        <p:txBody>
          <a:bodyPr wrap="square" lIns="0" tIns="0" rIns="0" bIns="0" rtlCol="0" anchor="ctr"/>
          <a:lstStyle/>
          <a:p>
            <a:pPr marL="0" indent="0">
              <a:buNone/>
            </a:pPr>
            <a:r>
              <a:rPr lang="en-US" sz="1300" i="1" dirty="0">
                <a:solidFill>
                  <a:srgbClr val="0D9488"/>
                </a:solidFill>
                <a:latin typeface="Calibri" pitchFamily="34" charset="0"/>
                <a:ea typeface="Calibri" pitchFamily="34" charset="-122"/>
                <a:cs typeface="Calibri" pitchFamily="34" charset="-120"/>
              </a:rPr>
              <a:t>Software ↔ Software</a:t>
            </a:r>
            <a:endParaRPr lang="en-US" sz="1300" dirty="0"/>
          </a:p>
        </p:txBody>
      </p:sp>
      <p:sp>
        <p:nvSpPr>
          <p:cNvPr id="10" name="Text 8"/>
          <p:cNvSpPr/>
          <p:nvPr/>
        </p:nvSpPr>
        <p:spPr>
          <a:xfrm>
            <a:off x="685800" y="2971800"/>
            <a:ext cx="2240280" cy="914400"/>
          </a:xfrm>
          <a:prstGeom prst="rect">
            <a:avLst/>
          </a:prstGeom>
          <a:noFill/>
          <a:ln/>
        </p:spPr>
        <p:txBody>
          <a:bodyPr wrap="square" lIns="0" tIns="0" rIns="0" bIns="0" rtlCol="0" anchor="ctr"/>
          <a:lstStyle/>
          <a:p>
            <a:pPr marL="0" indent="0">
              <a:buNone/>
            </a:pPr>
            <a:r>
              <a:rPr lang="en-US" sz="1100" dirty="0">
                <a:solidFill>
                  <a:srgbClr val="0F172A"/>
                </a:solidFill>
                <a:latin typeface="Calibri" pitchFamily="34" charset="0"/>
                <a:ea typeface="Calibri" pitchFamily="34" charset="-122"/>
                <a:cs typeface="Calibri" pitchFamily="34" charset="-120"/>
              </a:rPr>
              <a:t>Traditional HTTP request/response. JSON over versioned URLs. The default path Google documents for Universal Cart.</a:t>
            </a:r>
            <a:endParaRPr lang="en-US" sz="1100" dirty="0"/>
          </a:p>
        </p:txBody>
      </p:sp>
      <p:sp>
        <p:nvSpPr>
          <p:cNvPr id="11" name="Text 9"/>
          <p:cNvSpPr/>
          <p:nvPr/>
        </p:nvSpPr>
        <p:spPr>
          <a:xfrm>
            <a:off x="685800" y="3931920"/>
            <a:ext cx="2240280" cy="685800"/>
          </a:xfrm>
          <a:prstGeom prst="rect">
            <a:avLst/>
          </a:prstGeom>
          <a:noFill/>
          <a:ln/>
        </p:spPr>
        <p:txBody>
          <a:bodyPr wrap="square" lIns="0" tIns="0" rIns="0" bIns="0" rtlCol="0" anchor="ctr"/>
          <a:lstStyle/>
          <a:p>
            <a:pPr marL="342900" indent="-342900">
              <a:spcAft>
                <a:spcPts val="200"/>
              </a:spcAft>
              <a:buSzPct val="100000"/>
              <a:buChar char="●"/>
            </a:pPr>
            <a:r>
              <a:rPr lang="en-US" sz="1000" dirty="0">
                <a:solidFill>
                  <a:srgbClr val="64748B"/>
                </a:solidFill>
                <a:latin typeface="Calibri" pitchFamily="34" charset="0"/>
                <a:ea typeface="Calibri" pitchFamily="34" charset="-122"/>
                <a:cs typeface="Calibri" pitchFamily="34" charset="-120"/>
              </a:rPr>
              <a:t>Stateless calls</a:t>
            </a:r>
            <a:endParaRPr lang="en-US" sz="1000" dirty="0"/>
          </a:p>
          <a:p>
            <a:pPr marL="342900" indent="-342900">
              <a:spcAft>
                <a:spcPts val="200"/>
              </a:spcAft>
              <a:buSzPct val="100000"/>
              <a:buChar char="●"/>
            </a:pPr>
            <a:r>
              <a:rPr lang="en-US" sz="1000" dirty="0">
                <a:solidFill>
                  <a:srgbClr val="64748B"/>
                </a:solidFill>
                <a:latin typeface="Calibri" pitchFamily="34" charset="0"/>
                <a:ea typeface="Calibri" pitchFamily="34" charset="-122"/>
                <a:cs typeface="Calibri" pitchFamily="34" charset="-120"/>
              </a:rPr>
              <a:t>Static discovery</a:t>
            </a:r>
            <a:endParaRPr lang="en-US" sz="1000" dirty="0"/>
          </a:p>
          <a:p>
            <a:pPr marL="342900" indent="-342900">
              <a:spcAft>
                <a:spcPts val="200"/>
              </a:spcAft>
              <a:buSzPct val="100000"/>
              <a:buChar char="●"/>
            </a:pPr>
            <a:r>
              <a:rPr lang="en-US" sz="1000" dirty="0">
                <a:solidFill>
                  <a:srgbClr val="64748B"/>
                </a:solidFill>
                <a:latin typeface="Calibri" pitchFamily="34" charset="0"/>
                <a:ea typeface="Calibri" pitchFamily="34" charset="-122"/>
                <a:cs typeface="Calibri" pitchFamily="34" charset="-120"/>
              </a:rPr>
              <a:t>Every backend dev knows it</a:t>
            </a:r>
            <a:endParaRPr lang="en-US" sz="1000" dirty="0"/>
          </a:p>
        </p:txBody>
      </p:sp>
      <p:sp>
        <p:nvSpPr>
          <p:cNvPr id="12" name="Shape 10"/>
          <p:cNvSpPr/>
          <p:nvPr/>
        </p:nvSpPr>
        <p:spPr>
          <a:xfrm>
            <a:off x="3246120" y="1569720"/>
            <a:ext cx="2697480" cy="3108960"/>
          </a:xfrm>
          <a:prstGeom prst="rect">
            <a:avLst/>
          </a:prstGeom>
          <a:solidFill>
            <a:srgbClr val="F8FAFC"/>
          </a:solidFill>
          <a:ln w="12700">
            <a:solidFill>
              <a:srgbClr val="E2E8F0"/>
            </a:solidFill>
            <a:prstDash val="solid"/>
          </a:ln>
        </p:spPr>
        <p:txBody>
          <a:bodyPr/>
          <a:lstStyle/>
          <a:p>
            <a:endParaRPr lang="de-DE"/>
          </a:p>
        </p:txBody>
      </p:sp>
      <p:sp>
        <p:nvSpPr>
          <p:cNvPr id="13" name="Shape 11"/>
          <p:cNvSpPr/>
          <p:nvPr/>
        </p:nvSpPr>
        <p:spPr>
          <a:xfrm>
            <a:off x="3246120" y="1554480"/>
            <a:ext cx="2697480" cy="73152"/>
          </a:xfrm>
          <a:prstGeom prst="rect">
            <a:avLst/>
          </a:prstGeom>
          <a:solidFill>
            <a:srgbClr val="14B8A6"/>
          </a:solidFill>
          <a:ln w="12700">
            <a:solidFill>
              <a:srgbClr val="14B8A6"/>
            </a:solidFill>
            <a:prstDash val="solid"/>
          </a:ln>
        </p:spPr>
        <p:txBody>
          <a:bodyPr/>
          <a:lstStyle/>
          <a:p>
            <a:endParaRPr lang="de-DE"/>
          </a:p>
        </p:txBody>
      </p:sp>
      <p:sp>
        <p:nvSpPr>
          <p:cNvPr id="14" name="Text 12"/>
          <p:cNvSpPr/>
          <p:nvPr/>
        </p:nvSpPr>
        <p:spPr>
          <a:xfrm>
            <a:off x="3474720" y="1737360"/>
            <a:ext cx="914400" cy="274320"/>
          </a:xfrm>
          <a:prstGeom prst="rect">
            <a:avLst/>
          </a:prstGeom>
          <a:noFill/>
          <a:ln/>
        </p:spPr>
        <p:txBody>
          <a:bodyPr wrap="square" lIns="0" tIns="0" rIns="0" bIns="0" rtlCol="0" anchor="ctr"/>
          <a:lstStyle/>
          <a:p>
            <a:pPr marL="0" indent="0">
              <a:buNone/>
            </a:pPr>
            <a:r>
              <a:rPr lang="en-US" sz="1100" b="1" kern="0" spc="300" dirty="0">
                <a:solidFill>
                  <a:srgbClr val="0D9488"/>
                </a:solidFill>
                <a:latin typeface="Calibri" pitchFamily="34" charset="0"/>
                <a:ea typeface="Calibri" pitchFamily="34" charset="-122"/>
                <a:cs typeface="Calibri" pitchFamily="34" charset="-120"/>
              </a:rPr>
              <a:t>02</a:t>
            </a:r>
            <a:endParaRPr lang="en-US" sz="1100" dirty="0"/>
          </a:p>
        </p:txBody>
      </p:sp>
      <p:sp>
        <p:nvSpPr>
          <p:cNvPr id="15" name="Text 13"/>
          <p:cNvSpPr/>
          <p:nvPr/>
        </p:nvSpPr>
        <p:spPr>
          <a:xfrm>
            <a:off x="3474720" y="2011680"/>
            <a:ext cx="2240280" cy="640080"/>
          </a:xfrm>
          <a:prstGeom prst="rect">
            <a:avLst/>
          </a:prstGeom>
          <a:noFill/>
          <a:ln/>
        </p:spPr>
        <p:txBody>
          <a:bodyPr wrap="square" lIns="0" tIns="0" rIns="0" bIns="0" rtlCol="0" anchor="ctr"/>
          <a:lstStyle/>
          <a:p>
            <a:pPr marL="0" indent="0">
              <a:buNone/>
            </a:pPr>
            <a:r>
              <a:rPr lang="en-US" sz="3200" b="1" dirty="0">
                <a:solidFill>
                  <a:srgbClr val="0F172A"/>
                </a:solidFill>
                <a:latin typeface="Calibri" pitchFamily="34" charset="0"/>
                <a:ea typeface="Calibri" pitchFamily="34" charset="-122"/>
                <a:cs typeface="Calibri" pitchFamily="34" charset="-120"/>
              </a:rPr>
              <a:t>MCP</a:t>
            </a:r>
            <a:endParaRPr lang="en-US" sz="3200" dirty="0"/>
          </a:p>
        </p:txBody>
      </p:sp>
      <p:sp>
        <p:nvSpPr>
          <p:cNvPr id="16" name="Text 14"/>
          <p:cNvSpPr/>
          <p:nvPr/>
        </p:nvSpPr>
        <p:spPr>
          <a:xfrm>
            <a:off x="3474720" y="2633472"/>
            <a:ext cx="2240280" cy="274320"/>
          </a:xfrm>
          <a:prstGeom prst="rect">
            <a:avLst/>
          </a:prstGeom>
          <a:noFill/>
          <a:ln/>
        </p:spPr>
        <p:txBody>
          <a:bodyPr wrap="square" lIns="0" tIns="0" rIns="0" bIns="0" rtlCol="0" anchor="ctr"/>
          <a:lstStyle/>
          <a:p>
            <a:pPr marL="0" indent="0">
              <a:buNone/>
            </a:pPr>
            <a:r>
              <a:rPr lang="en-US" sz="1300" i="1" dirty="0">
                <a:solidFill>
                  <a:srgbClr val="0D9488"/>
                </a:solidFill>
                <a:latin typeface="Calibri" pitchFamily="34" charset="0"/>
                <a:ea typeface="Calibri" pitchFamily="34" charset="-122"/>
                <a:cs typeface="Calibri" pitchFamily="34" charset="-120"/>
              </a:rPr>
              <a:t>AI ↔ Tool</a:t>
            </a:r>
            <a:endParaRPr lang="en-US" sz="1300" dirty="0"/>
          </a:p>
        </p:txBody>
      </p:sp>
      <p:sp>
        <p:nvSpPr>
          <p:cNvPr id="17" name="Text 15"/>
          <p:cNvSpPr/>
          <p:nvPr/>
        </p:nvSpPr>
        <p:spPr>
          <a:xfrm>
            <a:off x="3474720" y="2971800"/>
            <a:ext cx="2240280" cy="914400"/>
          </a:xfrm>
          <a:prstGeom prst="rect">
            <a:avLst/>
          </a:prstGeom>
          <a:noFill/>
          <a:ln/>
        </p:spPr>
        <p:txBody>
          <a:bodyPr wrap="square" lIns="0" tIns="0" rIns="0" bIns="0" rtlCol="0" anchor="ctr"/>
          <a:lstStyle/>
          <a:p>
            <a:pPr marL="0" indent="0">
              <a:buNone/>
            </a:pPr>
            <a:r>
              <a:rPr lang="en-US" sz="1100" dirty="0">
                <a:solidFill>
                  <a:srgbClr val="0F172A"/>
                </a:solidFill>
                <a:latin typeface="Calibri" pitchFamily="34" charset="0"/>
                <a:ea typeface="Calibri" pitchFamily="34" charset="-122"/>
                <a:cs typeface="Calibri" pitchFamily="34" charset="-120"/>
              </a:rPr>
              <a:t>JSON-RPC tool protocol from Anthropic. Agents discover and call tools dynamically. UCP capabilities map 1:1 to MCP tools.</a:t>
            </a:r>
            <a:endParaRPr lang="en-US" sz="1100" dirty="0"/>
          </a:p>
        </p:txBody>
      </p:sp>
      <p:sp>
        <p:nvSpPr>
          <p:cNvPr id="18" name="Text 16"/>
          <p:cNvSpPr/>
          <p:nvPr/>
        </p:nvSpPr>
        <p:spPr>
          <a:xfrm>
            <a:off x="3474720" y="3931920"/>
            <a:ext cx="2240280" cy="685800"/>
          </a:xfrm>
          <a:prstGeom prst="rect">
            <a:avLst/>
          </a:prstGeom>
          <a:noFill/>
          <a:ln/>
        </p:spPr>
        <p:txBody>
          <a:bodyPr wrap="square" lIns="0" tIns="0" rIns="0" bIns="0" rtlCol="0" anchor="ctr"/>
          <a:lstStyle/>
          <a:p>
            <a:pPr marL="342900" indent="-342900">
              <a:spcAft>
                <a:spcPts val="200"/>
              </a:spcAft>
              <a:buSzPct val="100000"/>
              <a:buChar char="●"/>
            </a:pPr>
            <a:r>
              <a:rPr lang="en-US" sz="1000" dirty="0">
                <a:solidFill>
                  <a:srgbClr val="64748B"/>
                </a:solidFill>
                <a:latin typeface="Calibri" pitchFamily="34" charset="0"/>
                <a:ea typeface="Calibri" pitchFamily="34" charset="-122"/>
                <a:cs typeface="Calibri" pitchFamily="34" charset="-120"/>
              </a:rPr>
              <a:t>Dynamic tools/list</a:t>
            </a:r>
            <a:endParaRPr lang="en-US" sz="1000" dirty="0"/>
          </a:p>
          <a:p>
            <a:pPr marL="342900" indent="-342900">
              <a:spcAft>
                <a:spcPts val="200"/>
              </a:spcAft>
              <a:buSzPct val="100000"/>
              <a:buChar char="●"/>
            </a:pPr>
            <a:r>
              <a:rPr lang="en-US" sz="1000" dirty="0">
                <a:solidFill>
                  <a:srgbClr val="64748B"/>
                </a:solidFill>
                <a:latin typeface="Calibri" pitchFamily="34" charset="0"/>
                <a:ea typeface="Calibri" pitchFamily="34" charset="-122"/>
                <a:cs typeface="Calibri" pitchFamily="34" charset="-120"/>
              </a:rPr>
              <a:t>AI-agent native</a:t>
            </a:r>
            <a:endParaRPr lang="en-US" sz="1000" dirty="0"/>
          </a:p>
          <a:p>
            <a:pPr marL="342900" indent="-342900">
              <a:spcAft>
                <a:spcPts val="200"/>
              </a:spcAft>
              <a:buSzPct val="100000"/>
              <a:buChar char="●"/>
            </a:pPr>
            <a:r>
              <a:rPr lang="en-US" sz="1000" dirty="0">
                <a:solidFill>
                  <a:srgbClr val="64748B"/>
                </a:solidFill>
                <a:latin typeface="Calibri" pitchFamily="34" charset="0"/>
                <a:ea typeface="Calibri" pitchFamily="34" charset="-122"/>
                <a:cs typeface="Calibri" pitchFamily="34" charset="-120"/>
              </a:rPr>
              <a:t>SSE streaming</a:t>
            </a:r>
            <a:endParaRPr lang="en-US" sz="1000" dirty="0"/>
          </a:p>
        </p:txBody>
      </p:sp>
      <p:sp>
        <p:nvSpPr>
          <p:cNvPr id="19" name="Shape 17"/>
          <p:cNvSpPr/>
          <p:nvPr/>
        </p:nvSpPr>
        <p:spPr>
          <a:xfrm>
            <a:off x="6035040" y="1554480"/>
            <a:ext cx="2697480" cy="3108960"/>
          </a:xfrm>
          <a:prstGeom prst="rect">
            <a:avLst/>
          </a:prstGeom>
          <a:solidFill>
            <a:srgbClr val="F8FAFC"/>
          </a:solidFill>
          <a:ln w="12700">
            <a:solidFill>
              <a:srgbClr val="E2E8F0"/>
            </a:solidFill>
            <a:prstDash val="solid"/>
          </a:ln>
        </p:spPr>
        <p:txBody>
          <a:bodyPr/>
          <a:lstStyle/>
          <a:p>
            <a:endParaRPr lang="de-DE"/>
          </a:p>
        </p:txBody>
      </p:sp>
      <p:sp>
        <p:nvSpPr>
          <p:cNvPr id="20" name="Shape 18"/>
          <p:cNvSpPr/>
          <p:nvPr/>
        </p:nvSpPr>
        <p:spPr>
          <a:xfrm>
            <a:off x="6035040" y="1554480"/>
            <a:ext cx="2697480" cy="73152"/>
          </a:xfrm>
          <a:prstGeom prst="rect">
            <a:avLst/>
          </a:prstGeom>
          <a:solidFill>
            <a:srgbClr val="14B8A6"/>
          </a:solidFill>
          <a:ln w="12700">
            <a:solidFill>
              <a:srgbClr val="14B8A6"/>
            </a:solidFill>
            <a:prstDash val="solid"/>
          </a:ln>
        </p:spPr>
        <p:txBody>
          <a:bodyPr/>
          <a:lstStyle/>
          <a:p>
            <a:endParaRPr lang="de-DE"/>
          </a:p>
        </p:txBody>
      </p:sp>
      <p:sp>
        <p:nvSpPr>
          <p:cNvPr id="21" name="Text 19"/>
          <p:cNvSpPr/>
          <p:nvPr/>
        </p:nvSpPr>
        <p:spPr>
          <a:xfrm>
            <a:off x="6263640" y="1737360"/>
            <a:ext cx="914400" cy="274320"/>
          </a:xfrm>
          <a:prstGeom prst="rect">
            <a:avLst/>
          </a:prstGeom>
          <a:noFill/>
          <a:ln/>
        </p:spPr>
        <p:txBody>
          <a:bodyPr wrap="square" lIns="0" tIns="0" rIns="0" bIns="0" rtlCol="0" anchor="ctr"/>
          <a:lstStyle/>
          <a:p>
            <a:pPr marL="0" indent="0">
              <a:buNone/>
            </a:pPr>
            <a:r>
              <a:rPr lang="en-US" sz="1100" b="1" kern="0" spc="300" dirty="0">
                <a:solidFill>
                  <a:srgbClr val="0D9488"/>
                </a:solidFill>
                <a:latin typeface="Calibri" pitchFamily="34" charset="0"/>
                <a:ea typeface="Calibri" pitchFamily="34" charset="-122"/>
                <a:cs typeface="Calibri" pitchFamily="34" charset="-120"/>
              </a:rPr>
              <a:t>03</a:t>
            </a:r>
            <a:endParaRPr lang="en-US" sz="1100" dirty="0"/>
          </a:p>
        </p:txBody>
      </p:sp>
      <p:sp>
        <p:nvSpPr>
          <p:cNvPr id="22" name="Text 20"/>
          <p:cNvSpPr/>
          <p:nvPr/>
        </p:nvSpPr>
        <p:spPr>
          <a:xfrm>
            <a:off x="6263640" y="2011680"/>
            <a:ext cx="2240280" cy="640080"/>
          </a:xfrm>
          <a:prstGeom prst="rect">
            <a:avLst/>
          </a:prstGeom>
          <a:noFill/>
          <a:ln/>
        </p:spPr>
        <p:txBody>
          <a:bodyPr wrap="square" lIns="0" tIns="0" rIns="0" bIns="0" rtlCol="0" anchor="ctr"/>
          <a:lstStyle/>
          <a:p>
            <a:pPr marL="0" indent="0">
              <a:buNone/>
            </a:pPr>
            <a:r>
              <a:rPr lang="en-US" sz="3200" b="1" dirty="0">
                <a:solidFill>
                  <a:srgbClr val="0F172A"/>
                </a:solidFill>
                <a:latin typeface="Calibri" pitchFamily="34" charset="0"/>
                <a:ea typeface="Calibri" pitchFamily="34" charset="-122"/>
                <a:cs typeface="Calibri" pitchFamily="34" charset="-120"/>
              </a:rPr>
              <a:t>A2A</a:t>
            </a:r>
            <a:endParaRPr lang="en-US" sz="3200" dirty="0"/>
          </a:p>
        </p:txBody>
      </p:sp>
      <p:sp>
        <p:nvSpPr>
          <p:cNvPr id="23" name="Text 21"/>
          <p:cNvSpPr/>
          <p:nvPr/>
        </p:nvSpPr>
        <p:spPr>
          <a:xfrm>
            <a:off x="6263640" y="2633472"/>
            <a:ext cx="2240280" cy="274320"/>
          </a:xfrm>
          <a:prstGeom prst="rect">
            <a:avLst/>
          </a:prstGeom>
          <a:noFill/>
          <a:ln/>
        </p:spPr>
        <p:txBody>
          <a:bodyPr wrap="square" lIns="0" tIns="0" rIns="0" bIns="0" rtlCol="0" anchor="ctr"/>
          <a:lstStyle/>
          <a:p>
            <a:pPr marL="0" indent="0">
              <a:buNone/>
            </a:pPr>
            <a:r>
              <a:rPr lang="en-US" sz="1300" i="1" dirty="0">
                <a:solidFill>
                  <a:srgbClr val="0D9488"/>
                </a:solidFill>
                <a:latin typeface="Calibri" pitchFamily="34" charset="0"/>
                <a:ea typeface="Calibri" pitchFamily="34" charset="-122"/>
                <a:cs typeface="Calibri" pitchFamily="34" charset="-120"/>
              </a:rPr>
              <a:t>AI ↔ AI</a:t>
            </a:r>
            <a:endParaRPr lang="en-US" sz="1300" dirty="0"/>
          </a:p>
        </p:txBody>
      </p:sp>
      <p:sp>
        <p:nvSpPr>
          <p:cNvPr id="24" name="Text 22"/>
          <p:cNvSpPr/>
          <p:nvPr/>
        </p:nvSpPr>
        <p:spPr>
          <a:xfrm>
            <a:off x="6263640" y="2971800"/>
            <a:ext cx="2240280" cy="914400"/>
          </a:xfrm>
          <a:prstGeom prst="rect">
            <a:avLst/>
          </a:prstGeom>
          <a:noFill/>
          <a:ln/>
        </p:spPr>
        <p:txBody>
          <a:bodyPr wrap="square" lIns="0" tIns="0" rIns="0" bIns="0" rtlCol="0" anchor="ctr"/>
          <a:lstStyle/>
          <a:p>
            <a:pPr marL="0" indent="0">
              <a:buNone/>
            </a:pPr>
            <a:r>
              <a:rPr lang="en-US" sz="1100" dirty="0">
                <a:solidFill>
                  <a:srgbClr val="0F172A"/>
                </a:solidFill>
                <a:latin typeface="Calibri" pitchFamily="34" charset="0"/>
                <a:ea typeface="Calibri" pitchFamily="34" charset="-122"/>
                <a:cs typeface="Calibri" pitchFamily="34" charset="-120"/>
              </a:rPr>
              <a:t>Agent-to-agent task protocol. Multi-turn conversation between peer agents with a stateful Task lifecycle.</a:t>
            </a:r>
            <a:endParaRPr lang="en-US" sz="1100" dirty="0"/>
          </a:p>
        </p:txBody>
      </p:sp>
      <p:sp>
        <p:nvSpPr>
          <p:cNvPr id="25" name="Text 23"/>
          <p:cNvSpPr/>
          <p:nvPr/>
        </p:nvSpPr>
        <p:spPr>
          <a:xfrm>
            <a:off x="6263640" y="3931920"/>
            <a:ext cx="2240280" cy="685800"/>
          </a:xfrm>
          <a:prstGeom prst="rect">
            <a:avLst/>
          </a:prstGeom>
          <a:noFill/>
          <a:ln/>
        </p:spPr>
        <p:txBody>
          <a:bodyPr wrap="square" lIns="0" tIns="0" rIns="0" bIns="0" rtlCol="0" anchor="ctr"/>
          <a:lstStyle/>
          <a:p>
            <a:pPr marL="342900" indent="-342900">
              <a:spcAft>
                <a:spcPts val="200"/>
              </a:spcAft>
              <a:buSzPct val="100000"/>
              <a:buChar char="●"/>
            </a:pPr>
            <a:r>
              <a:rPr lang="en-US" sz="1000" dirty="0">
                <a:solidFill>
                  <a:srgbClr val="64748B"/>
                </a:solidFill>
                <a:latin typeface="Calibri" pitchFamily="34" charset="0"/>
                <a:ea typeface="Calibri" pitchFamily="34" charset="-122"/>
                <a:cs typeface="Calibri" pitchFamily="34" charset="-120"/>
              </a:rPr>
              <a:t>Task + Artifacts</a:t>
            </a:r>
            <a:endParaRPr lang="en-US" sz="1000" dirty="0"/>
          </a:p>
          <a:p>
            <a:pPr marL="342900" indent="-342900">
              <a:spcAft>
                <a:spcPts val="200"/>
              </a:spcAft>
              <a:buSzPct val="100000"/>
              <a:buChar char="●"/>
            </a:pPr>
            <a:r>
              <a:rPr lang="en-US" sz="1000" dirty="0">
                <a:solidFill>
                  <a:srgbClr val="64748B"/>
                </a:solidFill>
                <a:latin typeface="Calibri" pitchFamily="34" charset="0"/>
                <a:ea typeface="Calibri" pitchFamily="34" charset="-122"/>
                <a:cs typeface="Calibri" pitchFamily="34" charset="-120"/>
              </a:rPr>
              <a:t>Stateful lifecycle</a:t>
            </a:r>
            <a:endParaRPr lang="en-US" sz="1000" dirty="0"/>
          </a:p>
          <a:p>
            <a:pPr marL="342900" indent="-342900">
              <a:spcAft>
                <a:spcPts val="200"/>
              </a:spcAft>
              <a:buSzPct val="100000"/>
              <a:buChar char="●"/>
            </a:pPr>
            <a:r>
              <a:rPr lang="en-US" sz="1000" dirty="0">
                <a:solidFill>
                  <a:srgbClr val="64748B"/>
                </a:solidFill>
                <a:latin typeface="Calibri" pitchFamily="34" charset="0"/>
                <a:ea typeface="Calibri" pitchFamily="34" charset="-122"/>
                <a:cs typeface="Calibri" pitchFamily="34" charset="-120"/>
              </a:rPr>
              <a:t>Long-running workflows</a:t>
            </a:r>
            <a:endParaRPr lang="en-US" sz="1000" dirty="0"/>
          </a:p>
        </p:txBody>
      </p:sp>
      <p:sp>
        <p:nvSpPr>
          <p:cNvPr id="28" name="Text 26"/>
          <p:cNvSpPr/>
          <p:nvPr/>
        </p:nvSpPr>
        <p:spPr>
          <a:xfrm>
            <a:off x="6400800" y="4736592"/>
            <a:ext cx="2286000" cy="201168"/>
          </a:xfrm>
          <a:prstGeom prst="rect">
            <a:avLst/>
          </a:prstGeom>
          <a:noFill/>
          <a:ln/>
        </p:spPr>
        <p:txBody>
          <a:bodyPr wrap="square" lIns="0" tIns="0" rIns="0" bIns="0" rtlCol="0" anchor="ctr"/>
          <a:lstStyle/>
          <a:p>
            <a:pPr marL="0" indent="0" algn="r">
              <a:buNone/>
            </a:pPr>
            <a:r>
              <a:rPr lang="en-US" sz="800" b="1" kern="0" spc="300" dirty="0">
                <a:solidFill>
                  <a:srgbClr val="64748B"/>
                </a:solidFill>
                <a:latin typeface="Calibri" pitchFamily="34" charset="0"/>
                <a:ea typeface="Calibri" pitchFamily="34" charset="-122"/>
                <a:cs typeface="Calibri" pitchFamily="34" charset="-120"/>
              </a:rPr>
              <a:t>02 · AT A GLANCE</a:t>
            </a:r>
            <a:endParaRPr lang="en-US" sz="800" dirty="0"/>
          </a:p>
        </p:txBody>
      </p:sp>
      <p:sp>
        <p:nvSpPr>
          <p:cNvPr id="29" name="Shape 16">
            <a:extLst>
              <a:ext uri="{FF2B5EF4-FFF2-40B4-BE49-F238E27FC236}">
                <a16:creationId xmlns:a16="http://schemas.microsoft.com/office/drawing/2014/main" id="{DA7713AF-84D7-2EA3-B059-B3C1439AE75E}"/>
              </a:ext>
            </a:extLst>
          </p:cNvPr>
          <p:cNvSpPr/>
          <p:nvPr/>
        </p:nvSpPr>
        <p:spPr>
          <a:xfrm>
            <a:off x="457200" y="4800600"/>
            <a:ext cx="73152" cy="73152"/>
          </a:xfrm>
          <a:prstGeom prst="rect">
            <a:avLst/>
          </a:prstGeom>
          <a:solidFill>
            <a:srgbClr val="14B8A6"/>
          </a:solidFill>
          <a:ln w="12700">
            <a:solidFill>
              <a:srgbClr val="14B8A6"/>
            </a:solidFill>
            <a:prstDash val="solid"/>
          </a:ln>
        </p:spPr>
        <p:txBody>
          <a:bodyPr/>
          <a:lstStyle/>
          <a:p>
            <a:endParaRPr lang="de-DE"/>
          </a:p>
        </p:txBody>
      </p:sp>
      <p:sp>
        <p:nvSpPr>
          <p:cNvPr id="30" name="Text 17">
            <a:extLst>
              <a:ext uri="{FF2B5EF4-FFF2-40B4-BE49-F238E27FC236}">
                <a16:creationId xmlns:a16="http://schemas.microsoft.com/office/drawing/2014/main" id="{E773D0C3-30E6-F9E8-BF22-91A14C4F5372}"/>
              </a:ext>
            </a:extLst>
          </p:cNvPr>
          <p:cNvSpPr/>
          <p:nvPr/>
        </p:nvSpPr>
        <p:spPr>
          <a:xfrm>
            <a:off x="640080" y="4736592"/>
            <a:ext cx="4968240" cy="201168"/>
          </a:xfrm>
          <a:prstGeom prst="rect">
            <a:avLst/>
          </a:prstGeom>
          <a:noFill/>
          <a:ln/>
        </p:spPr>
        <p:txBody>
          <a:bodyPr wrap="square" lIns="0" tIns="0" rIns="0" bIns="0" rtlCol="0" anchor="ctr"/>
          <a:lstStyle/>
          <a:p>
            <a:pPr marL="0" indent="0">
              <a:buNone/>
            </a:pPr>
            <a:r>
              <a:rPr lang="en-US" sz="800" b="1" kern="0" spc="300" dirty="0">
                <a:solidFill>
                  <a:srgbClr val="64748B"/>
                </a:solidFill>
                <a:latin typeface="Calibri" pitchFamily="34" charset="0"/>
                <a:ea typeface="Calibri" pitchFamily="34" charset="-122"/>
                <a:cs typeface="Calibri" pitchFamily="34" charset="-120"/>
              </a:rPr>
              <a:t>UCP TRANSPORT by Retailpayemnt.io</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2">
    <p:bg>
      <p:bgPr>
        <a:solidFill>
          <a:srgbClr val="FFFFFF"/>
        </a:solidFill>
        <a:effectLst/>
      </p:bgPr>
    </p:bg>
    <p:spTree>
      <p:nvGrpSpPr>
        <p:cNvPr id="1" name=""/>
        <p:cNvGrpSpPr/>
        <p:nvPr/>
      </p:nvGrpSpPr>
      <p:grpSpPr>
        <a:xfrm>
          <a:off x="0" y="0"/>
          <a:ext cx="0" cy="0"/>
          <a:chOff x="0" y="0"/>
          <a:chExt cx="0" cy="0"/>
        </a:xfrm>
      </p:grpSpPr>
      <p:sp>
        <p:nvSpPr>
          <p:cNvPr id="2" name="Text 0"/>
          <p:cNvSpPr/>
          <p:nvPr/>
        </p:nvSpPr>
        <p:spPr>
          <a:xfrm>
            <a:off x="548640" y="411480"/>
            <a:ext cx="5486400" cy="274320"/>
          </a:xfrm>
          <a:prstGeom prst="rect">
            <a:avLst/>
          </a:prstGeom>
          <a:noFill/>
          <a:ln/>
        </p:spPr>
        <p:txBody>
          <a:bodyPr wrap="square" lIns="0" tIns="0" rIns="0" bIns="0" rtlCol="0" anchor="ctr"/>
          <a:lstStyle/>
          <a:p>
            <a:pPr marL="0" indent="0">
              <a:buNone/>
            </a:pPr>
            <a:r>
              <a:rPr lang="en-US" sz="1100" b="1" kern="0" spc="600" dirty="0">
                <a:solidFill>
                  <a:srgbClr val="F96167"/>
                </a:solidFill>
                <a:latin typeface="Calibri" pitchFamily="34" charset="0"/>
                <a:ea typeface="Calibri" pitchFamily="34" charset="-122"/>
                <a:cs typeface="Calibri" pitchFamily="34" charset="-120"/>
              </a:rPr>
              <a:t>FRAMEWORK</a:t>
            </a:r>
            <a:endParaRPr lang="en-US" sz="1100" dirty="0"/>
          </a:p>
        </p:txBody>
      </p:sp>
      <p:sp>
        <p:nvSpPr>
          <p:cNvPr id="3" name="Text 1"/>
          <p:cNvSpPr/>
          <p:nvPr/>
        </p:nvSpPr>
        <p:spPr>
          <a:xfrm>
            <a:off x="548640" y="713232"/>
            <a:ext cx="8229600" cy="640080"/>
          </a:xfrm>
          <a:prstGeom prst="rect">
            <a:avLst/>
          </a:prstGeom>
          <a:noFill/>
          <a:ln/>
        </p:spPr>
        <p:txBody>
          <a:bodyPr wrap="square" lIns="0" tIns="0" rIns="0" bIns="0" rtlCol="0" anchor="ctr"/>
          <a:lstStyle/>
          <a:p>
            <a:pPr marL="0" indent="0">
              <a:buNone/>
            </a:pPr>
            <a:r>
              <a:rPr lang="en-US" sz="3200" b="1" dirty="0">
                <a:solidFill>
                  <a:srgbClr val="1E2761"/>
                </a:solidFill>
                <a:latin typeface="Georgia" pitchFamily="34" charset="0"/>
                <a:ea typeface="Georgia" pitchFamily="34" charset="-122"/>
                <a:cs typeface="Georgia" pitchFamily="34" charset="-120"/>
              </a:rPr>
              <a:t>Two categories of benefits</a:t>
            </a:r>
            <a:endParaRPr lang="en-US" sz="3200" dirty="0"/>
          </a:p>
        </p:txBody>
      </p:sp>
      <p:sp>
        <p:nvSpPr>
          <p:cNvPr id="4" name="Text 2"/>
          <p:cNvSpPr/>
          <p:nvPr/>
        </p:nvSpPr>
        <p:spPr>
          <a:xfrm>
            <a:off x="548640" y="1417320"/>
            <a:ext cx="8229600" cy="457200"/>
          </a:xfrm>
          <a:prstGeom prst="rect">
            <a:avLst/>
          </a:prstGeom>
          <a:noFill/>
          <a:ln/>
        </p:spPr>
        <p:txBody>
          <a:bodyPr wrap="square" lIns="0" tIns="0" rIns="0" bIns="0" rtlCol="0" anchor="ctr"/>
          <a:lstStyle/>
          <a:p>
            <a:pPr marL="0" indent="0">
              <a:buNone/>
            </a:pPr>
            <a:r>
              <a:rPr lang="en-US" sz="1400" i="1" dirty="0">
                <a:solidFill>
                  <a:srgbClr val="475569"/>
                </a:solidFill>
                <a:latin typeface="Calibri" pitchFamily="34" charset="0"/>
                <a:ea typeface="Calibri" pitchFamily="34" charset="-122"/>
                <a:cs typeface="Calibri" pitchFamily="34" charset="-120"/>
              </a:rPr>
              <a:t>The case for supporting MCP rests on two very different kinds of value, and they should be evaluated separately.</a:t>
            </a:r>
            <a:endParaRPr lang="en-US" sz="1400" dirty="0"/>
          </a:p>
        </p:txBody>
      </p:sp>
      <p:sp>
        <p:nvSpPr>
          <p:cNvPr id="5" name="Shape 3"/>
          <p:cNvSpPr/>
          <p:nvPr/>
        </p:nvSpPr>
        <p:spPr>
          <a:xfrm>
            <a:off x="601980" y="2157984"/>
            <a:ext cx="3931920" cy="2697480"/>
          </a:xfrm>
          <a:prstGeom prst="rect">
            <a:avLst/>
          </a:prstGeom>
          <a:solidFill>
            <a:srgbClr val="F1F3F9"/>
          </a:solidFill>
          <a:ln w="6350">
            <a:solidFill>
              <a:srgbClr val="D9DEE8"/>
            </a:solidFill>
            <a:prstDash val="solid"/>
          </a:ln>
          <a:effectLst>
            <a:outerShdw blurRad="101600" dist="25400" dir="5400000" algn="bl" rotWithShape="0">
              <a:srgbClr val="000000">
                <a:alpha val="8000"/>
              </a:srgbClr>
            </a:outerShdw>
          </a:effectLst>
        </p:spPr>
        <p:txBody>
          <a:bodyPr/>
          <a:lstStyle/>
          <a:p>
            <a:endParaRPr lang="de-DE" dirty="0"/>
          </a:p>
        </p:txBody>
      </p:sp>
      <p:sp>
        <p:nvSpPr>
          <p:cNvPr id="6" name="Shape 4"/>
          <p:cNvSpPr/>
          <p:nvPr/>
        </p:nvSpPr>
        <p:spPr>
          <a:xfrm>
            <a:off x="548640" y="2103120"/>
            <a:ext cx="3931920" cy="109728"/>
          </a:xfrm>
          <a:prstGeom prst="rect">
            <a:avLst/>
          </a:prstGeom>
          <a:solidFill>
            <a:srgbClr val="F96167"/>
          </a:solidFill>
          <a:ln w="12700">
            <a:solidFill>
              <a:srgbClr val="F96167"/>
            </a:solidFill>
            <a:prstDash val="solid"/>
          </a:ln>
        </p:spPr>
        <p:txBody>
          <a:bodyPr/>
          <a:lstStyle/>
          <a:p>
            <a:endParaRPr lang="de-DE" dirty="0"/>
          </a:p>
        </p:txBody>
      </p:sp>
      <p:pic>
        <p:nvPicPr>
          <p:cNvPr id="7" name="Image 0" descr="preencoded.png"/>
          <p:cNvPicPr>
            <a:picLocks noChangeAspect="1"/>
          </p:cNvPicPr>
          <p:nvPr/>
        </p:nvPicPr>
        <p:blipFill>
          <a:blip r:embed="rId3"/>
          <a:stretch>
            <a:fillRect/>
          </a:stretch>
        </p:blipFill>
        <p:spPr>
          <a:xfrm>
            <a:off x="777240" y="2331720"/>
            <a:ext cx="457200" cy="457200"/>
          </a:xfrm>
          <a:prstGeom prst="rect">
            <a:avLst/>
          </a:prstGeom>
        </p:spPr>
      </p:pic>
      <p:sp>
        <p:nvSpPr>
          <p:cNvPr id="8" name="Text 5"/>
          <p:cNvSpPr/>
          <p:nvPr/>
        </p:nvSpPr>
        <p:spPr>
          <a:xfrm>
            <a:off x="1371600" y="2331720"/>
            <a:ext cx="3017520" cy="457200"/>
          </a:xfrm>
          <a:prstGeom prst="rect">
            <a:avLst/>
          </a:prstGeom>
          <a:noFill/>
          <a:ln/>
        </p:spPr>
        <p:txBody>
          <a:bodyPr wrap="square" lIns="0" tIns="0" rIns="0" bIns="0" rtlCol="0" anchor="ctr"/>
          <a:lstStyle/>
          <a:p>
            <a:pPr marL="0" indent="0">
              <a:buNone/>
            </a:pPr>
            <a:r>
              <a:rPr lang="en-US" sz="1600" b="1" dirty="0">
                <a:solidFill>
                  <a:srgbClr val="F96167"/>
                </a:solidFill>
                <a:latin typeface="Calibri" pitchFamily="34" charset="0"/>
                <a:ea typeface="Calibri" pitchFamily="34" charset="-122"/>
                <a:cs typeface="Calibri" pitchFamily="34" charset="-120"/>
              </a:rPr>
              <a:t>Growth · Conditional</a:t>
            </a:r>
            <a:endParaRPr lang="en-US" sz="1600" dirty="0"/>
          </a:p>
        </p:txBody>
      </p:sp>
      <p:sp>
        <p:nvSpPr>
          <p:cNvPr id="9" name="Text 6"/>
          <p:cNvSpPr/>
          <p:nvPr/>
        </p:nvSpPr>
        <p:spPr>
          <a:xfrm>
            <a:off x="777240" y="2834640"/>
            <a:ext cx="3566160" cy="274320"/>
          </a:xfrm>
          <a:prstGeom prst="rect">
            <a:avLst/>
          </a:prstGeom>
          <a:noFill/>
          <a:ln/>
        </p:spPr>
        <p:txBody>
          <a:bodyPr wrap="square" lIns="0" tIns="0" rIns="0" bIns="0" rtlCol="0" anchor="ctr"/>
          <a:lstStyle/>
          <a:p>
            <a:pPr marL="0" indent="0">
              <a:buNone/>
            </a:pPr>
            <a:r>
              <a:rPr lang="en-US" sz="1400" b="1" i="1" dirty="0">
                <a:solidFill>
                  <a:srgbClr val="475569"/>
                </a:solidFill>
                <a:latin typeface="Calibri" pitchFamily="34" charset="0"/>
                <a:ea typeface="Calibri" pitchFamily="34" charset="-122"/>
                <a:cs typeface="Calibri" pitchFamily="34" charset="-120"/>
              </a:rPr>
              <a:t>3 </a:t>
            </a:r>
            <a:r>
              <a:rPr lang="en-US" sz="1400" b="1" dirty="0">
                <a:solidFill>
                  <a:srgbClr val="1E2761"/>
                </a:solidFill>
                <a:latin typeface="Calibri" pitchFamily="34" charset="0"/>
                <a:ea typeface="Calibri" pitchFamily="34" charset="-122"/>
                <a:cs typeface="Calibri" pitchFamily="34" charset="-120"/>
              </a:rPr>
              <a:t>benefits</a:t>
            </a:r>
            <a:r>
              <a:rPr lang="en-US" sz="1400" b="1" i="1" dirty="0">
                <a:solidFill>
                  <a:srgbClr val="475569"/>
                </a:solidFill>
                <a:latin typeface="Calibri" pitchFamily="34" charset="0"/>
                <a:ea typeface="Calibri" pitchFamily="34" charset="-122"/>
                <a:cs typeface="Calibri" pitchFamily="34" charset="-120"/>
              </a:rPr>
              <a:t> dependent on agentic adoption</a:t>
            </a:r>
            <a:endParaRPr lang="en-US" sz="1400" b="1" dirty="0"/>
          </a:p>
        </p:txBody>
      </p:sp>
      <p:sp>
        <p:nvSpPr>
          <p:cNvPr id="10" name="Text 7"/>
          <p:cNvSpPr/>
          <p:nvPr/>
        </p:nvSpPr>
        <p:spPr>
          <a:xfrm>
            <a:off x="777240" y="3200400"/>
            <a:ext cx="3566160" cy="1463040"/>
          </a:xfrm>
          <a:prstGeom prst="rect">
            <a:avLst/>
          </a:prstGeom>
          <a:noFill/>
          <a:ln/>
        </p:spPr>
        <p:txBody>
          <a:bodyPr wrap="square" rtlCol="0" anchor="ctr"/>
          <a:lstStyle/>
          <a:p>
            <a:pPr marL="342900" indent="-342900">
              <a:spcAft>
                <a:spcPts val="600"/>
              </a:spcAft>
              <a:buSzPct val="100000"/>
              <a:buChar char="•"/>
            </a:pPr>
            <a:r>
              <a:rPr lang="en-US" sz="1400" b="1" dirty="0">
                <a:solidFill>
                  <a:srgbClr val="1E2761"/>
                </a:solidFill>
                <a:latin typeface="Calibri" pitchFamily="34" charset="0"/>
                <a:ea typeface="Calibri" pitchFamily="34" charset="-122"/>
                <a:cs typeface="Calibri" pitchFamily="34" charset="-120"/>
              </a:rPr>
              <a:t>New distribution channel</a:t>
            </a:r>
            <a:endParaRPr lang="en-US" sz="1400" dirty="0"/>
          </a:p>
          <a:p>
            <a:pPr marL="342900" indent="-342900">
              <a:spcAft>
                <a:spcPts val="600"/>
              </a:spcAft>
              <a:buSzPct val="100000"/>
              <a:buChar char="•"/>
            </a:pPr>
            <a:r>
              <a:rPr lang="en-US" sz="1400" b="1" dirty="0">
                <a:solidFill>
                  <a:srgbClr val="1E2761"/>
                </a:solidFill>
                <a:latin typeface="Calibri" pitchFamily="34" charset="0"/>
                <a:ea typeface="Calibri" pitchFamily="34" charset="-122"/>
                <a:cs typeface="Calibri" pitchFamily="34" charset="-120"/>
              </a:rPr>
              <a:t>Higher-intent traffic</a:t>
            </a:r>
            <a:endParaRPr lang="en-US" sz="1400" dirty="0"/>
          </a:p>
          <a:p>
            <a:pPr marL="342900" indent="-342900">
              <a:spcAft>
                <a:spcPts val="600"/>
              </a:spcAft>
              <a:buSzPct val="100000"/>
              <a:buChar char="•"/>
            </a:pPr>
            <a:r>
              <a:rPr lang="en-US" sz="1400" b="1" dirty="0">
                <a:solidFill>
                  <a:srgbClr val="1E2761"/>
                </a:solidFill>
                <a:latin typeface="Calibri" pitchFamily="34" charset="0"/>
                <a:ea typeface="Calibri" pitchFamily="34" charset="-122"/>
                <a:cs typeface="Calibri" pitchFamily="34" charset="-120"/>
              </a:rPr>
              <a:t>Defensive positioning</a:t>
            </a:r>
            <a:endParaRPr lang="en-US" sz="1400" dirty="0"/>
          </a:p>
        </p:txBody>
      </p:sp>
      <p:sp>
        <p:nvSpPr>
          <p:cNvPr id="11" name="Shape 8"/>
          <p:cNvSpPr/>
          <p:nvPr/>
        </p:nvSpPr>
        <p:spPr>
          <a:xfrm>
            <a:off x="4663440" y="2103120"/>
            <a:ext cx="3931920" cy="2697480"/>
          </a:xfrm>
          <a:prstGeom prst="rect">
            <a:avLst/>
          </a:prstGeom>
          <a:solidFill>
            <a:srgbClr val="F1F3F9"/>
          </a:solidFill>
          <a:ln w="6350">
            <a:solidFill>
              <a:srgbClr val="D9DEE8"/>
            </a:solidFill>
            <a:prstDash val="solid"/>
          </a:ln>
          <a:effectLst>
            <a:outerShdw blurRad="101600" dist="25400" dir="5400000" algn="bl" rotWithShape="0">
              <a:srgbClr val="000000">
                <a:alpha val="8000"/>
              </a:srgbClr>
            </a:outerShdw>
          </a:effectLst>
        </p:spPr>
        <p:txBody>
          <a:bodyPr/>
          <a:lstStyle/>
          <a:p>
            <a:endParaRPr lang="de-DE" dirty="0"/>
          </a:p>
        </p:txBody>
      </p:sp>
      <p:sp>
        <p:nvSpPr>
          <p:cNvPr id="12" name="Shape 9"/>
          <p:cNvSpPr/>
          <p:nvPr/>
        </p:nvSpPr>
        <p:spPr>
          <a:xfrm>
            <a:off x="4663440" y="2103120"/>
            <a:ext cx="3931920" cy="109728"/>
          </a:xfrm>
          <a:prstGeom prst="rect">
            <a:avLst/>
          </a:prstGeom>
          <a:solidFill>
            <a:srgbClr val="028090"/>
          </a:solidFill>
          <a:ln w="12700">
            <a:solidFill>
              <a:srgbClr val="028090"/>
            </a:solidFill>
            <a:prstDash val="solid"/>
          </a:ln>
        </p:spPr>
        <p:txBody>
          <a:bodyPr/>
          <a:lstStyle/>
          <a:p>
            <a:endParaRPr lang="de-DE" dirty="0"/>
          </a:p>
        </p:txBody>
      </p:sp>
      <p:pic>
        <p:nvPicPr>
          <p:cNvPr id="13" name="Image 1" descr="preencoded.png"/>
          <p:cNvPicPr>
            <a:picLocks noChangeAspect="1"/>
          </p:cNvPicPr>
          <p:nvPr/>
        </p:nvPicPr>
        <p:blipFill>
          <a:blip r:embed="rId4"/>
          <a:stretch>
            <a:fillRect/>
          </a:stretch>
        </p:blipFill>
        <p:spPr>
          <a:xfrm>
            <a:off x="4892040" y="2331720"/>
            <a:ext cx="457200" cy="457200"/>
          </a:xfrm>
          <a:prstGeom prst="rect">
            <a:avLst/>
          </a:prstGeom>
        </p:spPr>
      </p:pic>
      <p:sp>
        <p:nvSpPr>
          <p:cNvPr id="14" name="Text 10"/>
          <p:cNvSpPr/>
          <p:nvPr/>
        </p:nvSpPr>
        <p:spPr>
          <a:xfrm>
            <a:off x="5486400" y="2331720"/>
            <a:ext cx="3017520" cy="457200"/>
          </a:xfrm>
          <a:prstGeom prst="rect">
            <a:avLst/>
          </a:prstGeom>
          <a:noFill/>
          <a:ln/>
        </p:spPr>
        <p:txBody>
          <a:bodyPr wrap="square" lIns="0" tIns="0" rIns="0" bIns="0" rtlCol="0" anchor="ctr"/>
          <a:lstStyle/>
          <a:p>
            <a:pPr marL="0" indent="0">
              <a:buNone/>
            </a:pPr>
            <a:r>
              <a:rPr lang="en-US" sz="1600" b="1" dirty="0">
                <a:solidFill>
                  <a:srgbClr val="028090"/>
                </a:solidFill>
                <a:latin typeface="Calibri" pitchFamily="34" charset="0"/>
                <a:ea typeface="Calibri" pitchFamily="34" charset="-122"/>
                <a:cs typeface="Calibri" pitchFamily="34" charset="-120"/>
              </a:rPr>
              <a:t>Structural · Always-on</a:t>
            </a:r>
            <a:endParaRPr lang="en-US" sz="1600" dirty="0"/>
          </a:p>
        </p:txBody>
      </p:sp>
      <p:sp>
        <p:nvSpPr>
          <p:cNvPr id="15" name="Text 11"/>
          <p:cNvSpPr/>
          <p:nvPr/>
        </p:nvSpPr>
        <p:spPr>
          <a:xfrm>
            <a:off x="4892040" y="2834640"/>
            <a:ext cx="3566160" cy="274320"/>
          </a:xfrm>
          <a:prstGeom prst="rect">
            <a:avLst/>
          </a:prstGeom>
          <a:noFill/>
          <a:ln/>
        </p:spPr>
        <p:txBody>
          <a:bodyPr wrap="square" lIns="0" tIns="0" rIns="0" bIns="0" rtlCol="0" anchor="ctr"/>
          <a:lstStyle/>
          <a:p>
            <a:pPr marL="0" indent="0">
              <a:buNone/>
            </a:pPr>
            <a:r>
              <a:rPr lang="en-US" sz="1400" b="1" dirty="0">
                <a:solidFill>
                  <a:srgbClr val="1E2761"/>
                </a:solidFill>
                <a:latin typeface="Calibri" pitchFamily="34" charset="0"/>
                <a:ea typeface="Calibri" pitchFamily="34" charset="-122"/>
                <a:cs typeface="Calibri" pitchFamily="34" charset="-120"/>
              </a:rPr>
              <a:t>4 benefits that pay back regardless of market</a:t>
            </a:r>
          </a:p>
        </p:txBody>
      </p:sp>
      <p:sp>
        <p:nvSpPr>
          <p:cNvPr id="16" name="Text 12"/>
          <p:cNvSpPr/>
          <p:nvPr/>
        </p:nvSpPr>
        <p:spPr>
          <a:xfrm>
            <a:off x="4892040" y="3200400"/>
            <a:ext cx="3566160" cy="1463040"/>
          </a:xfrm>
          <a:prstGeom prst="rect">
            <a:avLst/>
          </a:prstGeom>
          <a:noFill/>
          <a:ln/>
        </p:spPr>
        <p:txBody>
          <a:bodyPr wrap="square" rtlCol="0" anchor="ctr"/>
          <a:lstStyle/>
          <a:p>
            <a:pPr marL="342900" indent="-342900">
              <a:spcAft>
                <a:spcPts val="400"/>
              </a:spcAft>
              <a:buSzPct val="100000"/>
              <a:buChar char="•"/>
            </a:pPr>
            <a:r>
              <a:rPr lang="en-US" sz="1400" b="1" dirty="0">
                <a:solidFill>
                  <a:srgbClr val="1E2761"/>
                </a:solidFill>
                <a:latin typeface="Calibri" pitchFamily="34" charset="0"/>
                <a:ea typeface="Calibri" pitchFamily="34" charset="-122"/>
                <a:cs typeface="Calibri" pitchFamily="34" charset="-120"/>
              </a:rPr>
              <a:t>Customer relationship retention</a:t>
            </a:r>
            <a:endParaRPr lang="en-US" sz="1400" dirty="0"/>
          </a:p>
          <a:p>
            <a:pPr marL="342900" indent="-342900">
              <a:spcAft>
                <a:spcPts val="400"/>
              </a:spcAft>
              <a:buSzPct val="100000"/>
              <a:buChar char="•"/>
            </a:pPr>
            <a:r>
              <a:rPr lang="en-US" sz="1400" b="1" dirty="0">
                <a:solidFill>
                  <a:srgbClr val="1E2761"/>
                </a:solidFill>
                <a:latin typeface="Calibri" pitchFamily="34" charset="0"/>
                <a:ea typeface="Calibri" pitchFamily="34" charset="-122"/>
                <a:cs typeface="Calibri" pitchFamily="34" charset="-120"/>
              </a:rPr>
              <a:t>One integration, many AI clients</a:t>
            </a:r>
            <a:endParaRPr lang="en-US" sz="1400" dirty="0"/>
          </a:p>
          <a:p>
            <a:pPr marL="342900" indent="-342900">
              <a:spcAft>
                <a:spcPts val="400"/>
              </a:spcAft>
              <a:buSzPct val="100000"/>
              <a:buChar char="•"/>
            </a:pPr>
            <a:r>
              <a:rPr lang="en-US" sz="1400" b="1" dirty="0">
                <a:solidFill>
                  <a:srgbClr val="1E2761"/>
                </a:solidFill>
                <a:latin typeface="Calibri" pitchFamily="34" charset="0"/>
                <a:ea typeface="Calibri" pitchFamily="34" charset="-122"/>
                <a:cs typeface="Calibri" pitchFamily="34" charset="-120"/>
              </a:rPr>
              <a:t>Dual-use internal infrastructure</a:t>
            </a:r>
            <a:endParaRPr lang="en-US" sz="1400" dirty="0"/>
          </a:p>
          <a:p>
            <a:pPr marL="342900" indent="-342900">
              <a:spcAft>
                <a:spcPts val="400"/>
              </a:spcAft>
              <a:buSzPct val="100000"/>
              <a:buChar char="•"/>
            </a:pPr>
            <a:r>
              <a:rPr lang="en-US" sz="1400" b="1" dirty="0">
                <a:solidFill>
                  <a:srgbClr val="1E2761"/>
                </a:solidFill>
                <a:latin typeface="Calibri" pitchFamily="34" charset="0"/>
                <a:ea typeface="Calibri" pitchFamily="34" charset="-122"/>
                <a:cs typeface="Calibri" pitchFamily="34" charset="-120"/>
              </a:rPr>
              <a:t>Stronger governance</a:t>
            </a:r>
            <a:endParaRPr lang="en-US" sz="1400" dirty="0"/>
          </a:p>
        </p:txBody>
      </p:sp>
      <p:sp>
        <p:nvSpPr>
          <p:cNvPr id="17" name="Text 6">
            <a:extLst>
              <a:ext uri="{FF2B5EF4-FFF2-40B4-BE49-F238E27FC236}">
                <a16:creationId xmlns:a16="http://schemas.microsoft.com/office/drawing/2014/main" id="{72776C34-C73A-CF8B-6037-8DBFC2A4FD53}"/>
              </a:ext>
            </a:extLst>
          </p:cNvPr>
          <p:cNvSpPr/>
          <p:nvPr/>
        </p:nvSpPr>
        <p:spPr>
          <a:xfrm>
            <a:off x="548640" y="4837176"/>
            <a:ext cx="7315200" cy="274320"/>
          </a:xfrm>
          <a:prstGeom prst="rect">
            <a:avLst/>
          </a:prstGeom>
          <a:noFill/>
          <a:ln/>
        </p:spPr>
        <p:txBody>
          <a:bodyPr wrap="square" lIns="0" tIns="0" rIns="0" bIns="0" rtlCol="0" anchor="ctr"/>
          <a:lstStyle/>
          <a:p>
            <a:r>
              <a:rPr lang="en-US" sz="1000" dirty="0">
                <a:latin typeface="Calibri" pitchFamily="34" charset="0"/>
                <a:ea typeface="Calibri" pitchFamily="34" charset="-122"/>
                <a:cs typeface="Calibri" pitchFamily="34" charset="-120"/>
              </a:rPr>
              <a:t>Prepared for merchant leadership by Retailpayment.io</a:t>
            </a:r>
            <a:endParaRPr lang="en-US" sz="10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3">
    <p:bg>
      <p:bgPr>
        <a:solidFill>
          <a:srgbClr val="141A47"/>
        </a:solidFill>
        <a:effectLst/>
      </p:bgPr>
    </p:bg>
    <p:spTree>
      <p:nvGrpSpPr>
        <p:cNvPr id="1" name=""/>
        <p:cNvGrpSpPr/>
        <p:nvPr/>
      </p:nvGrpSpPr>
      <p:grpSpPr>
        <a:xfrm>
          <a:off x="0" y="0"/>
          <a:ext cx="0" cy="0"/>
          <a:chOff x="0" y="0"/>
          <a:chExt cx="0" cy="0"/>
        </a:xfrm>
      </p:grpSpPr>
      <p:sp>
        <p:nvSpPr>
          <p:cNvPr id="2" name="Text 0"/>
          <p:cNvSpPr/>
          <p:nvPr/>
        </p:nvSpPr>
        <p:spPr>
          <a:xfrm>
            <a:off x="548640" y="1554480"/>
            <a:ext cx="5486400" cy="320040"/>
          </a:xfrm>
          <a:prstGeom prst="rect">
            <a:avLst/>
          </a:prstGeom>
          <a:noFill/>
          <a:ln/>
        </p:spPr>
        <p:txBody>
          <a:bodyPr wrap="square" lIns="0" tIns="0" rIns="0" bIns="0" rtlCol="0" anchor="ctr"/>
          <a:lstStyle/>
          <a:p>
            <a:pPr marL="0" indent="0">
              <a:buNone/>
            </a:pPr>
            <a:r>
              <a:rPr lang="en-US" sz="1200" b="1" kern="0" spc="800" dirty="0">
                <a:solidFill>
                  <a:srgbClr val="F96167"/>
                </a:solidFill>
                <a:latin typeface="Calibri" pitchFamily="34" charset="0"/>
                <a:ea typeface="Calibri" pitchFamily="34" charset="-122"/>
                <a:cs typeface="Calibri" pitchFamily="34" charset="-120"/>
              </a:rPr>
              <a:t>PART ONE</a:t>
            </a:r>
            <a:endParaRPr lang="en-US" sz="1200" dirty="0"/>
          </a:p>
        </p:txBody>
      </p:sp>
      <p:sp>
        <p:nvSpPr>
          <p:cNvPr id="3" name="Text 1"/>
          <p:cNvSpPr/>
          <p:nvPr/>
        </p:nvSpPr>
        <p:spPr>
          <a:xfrm>
            <a:off x="548640" y="1920240"/>
            <a:ext cx="8229600" cy="822960"/>
          </a:xfrm>
          <a:prstGeom prst="rect">
            <a:avLst/>
          </a:prstGeom>
          <a:noFill/>
          <a:ln/>
        </p:spPr>
        <p:txBody>
          <a:bodyPr wrap="square" lIns="0" tIns="0" rIns="0" bIns="0" rtlCol="0" anchor="ctr"/>
          <a:lstStyle/>
          <a:p>
            <a:pPr marL="0" indent="0">
              <a:buNone/>
            </a:pPr>
            <a:r>
              <a:rPr lang="en-US" sz="4800" b="1" dirty="0">
                <a:solidFill>
                  <a:srgbClr val="FFFFFF"/>
                </a:solidFill>
                <a:latin typeface="Georgia" pitchFamily="34" charset="0"/>
                <a:ea typeface="Georgia" pitchFamily="34" charset="-122"/>
                <a:cs typeface="Georgia" pitchFamily="34" charset="-120"/>
              </a:rPr>
              <a:t>Growth benefits</a:t>
            </a:r>
            <a:endParaRPr lang="en-US" sz="4800" dirty="0"/>
          </a:p>
        </p:txBody>
      </p:sp>
      <p:sp>
        <p:nvSpPr>
          <p:cNvPr id="4" name="Text 2"/>
          <p:cNvSpPr/>
          <p:nvPr/>
        </p:nvSpPr>
        <p:spPr>
          <a:xfrm>
            <a:off x="548640" y="2788920"/>
            <a:ext cx="8229600" cy="457200"/>
          </a:xfrm>
          <a:prstGeom prst="rect">
            <a:avLst/>
          </a:prstGeom>
          <a:noFill/>
          <a:ln/>
        </p:spPr>
        <p:txBody>
          <a:bodyPr wrap="square" lIns="0" tIns="0" rIns="0" bIns="0" rtlCol="0" anchor="ctr"/>
          <a:lstStyle/>
          <a:p>
            <a:pPr marL="0" indent="0">
              <a:buNone/>
            </a:pPr>
            <a:r>
              <a:rPr lang="en-US" sz="1800" i="1" dirty="0">
                <a:solidFill>
                  <a:srgbClr val="CADCFC"/>
                </a:solidFill>
                <a:latin typeface="Calibri" pitchFamily="34" charset="0"/>
                <a:ea typeface="Calibri" pitchFamily="34" charset="-122"/>
                <a:cs typeface="Calibri" pitchFamily="34" charset="-120"/>
              </a:rPr>
              <a:t>Conditional on agentic-commerce adoption</a:t>
            </a:r>
            <a:endParaRPr lang="en-US" sz="1800" dirty="0"/>
          </a:p>
        </p:txBody>
      </p:sp>
      <p:sp>
        <p:nvSpPr>
          <p:cNvPr id="5" name="Shape 3"/>
          <p:cNvSpPr/>
          <p:nvPr/>
        </p:nvSpPr>
        <p:spPr>
          <a:xfrm>
            <a:off x="548640" y="3383280"/>
            <a:ext cx="1371600" cy="0"/>
          </a:xfrm>
          <a:prstGeom prst="line">
            <a:avLst/>
          </a:prstGeom>
          <a:noFill/>
          <a:ln w="38100">
            <a:solidFill>
              <a:srgbClr val="F96167"/>
            </a:solidFill>
            <a:prstDash val="solid"/>
          </a:ln>
        </p:spPr>
        <p:txBody>
          <a:bodyPr/>
          <a:lstStyle/>
          <a:p>
            <a:endParaRPr lang="de-DE" dirty="0"/>
          </a:p>
        </p:txBody>
      </p:sp>
      <p:sp>
        <p:nvSpPr>
          <p:cNvPr id="6" name="Text 4"/>
          <p:cNvSpPr/>
          <p:nvPr/>
        </p:nvSpPr>
        <p:spPr>
          <a:xfrm>
            <a:off x="548640" y="3566160"/>
            <a:ext cx="8229600" cy="365760"/>
          </a:xfrm>
          <a:prstGeom prst="rect">
            <a:avLst/>
          </a:prstGeom>
          <a:noFill/>
          <a:ln/>
        </p:spPr>
        <p:txBody>
          <a:bodyPr wrap="square" lIns="0" tIns="0" rIns="0" bIns="0" rtlCol="0" anchor="ctr"/>
          <a:lstStyle/>
          <a:p>
            <a:pPr marL="0" indent="0">
              <a:buNone/>
            </a:pPr>
            <a:r>
              <a:rPr lang="en-US" i="1" dirty="0">
                <a:solidFill>
                  <a:srgbClr val="CADCFC"/>
                </a:solidFill>
                <a:latin typeface="Calibri" pitchFamily="34" charset="0"/>
                <a:ea typeface="Calibri" pitchFamily="34" charset="-122"/>
                <a:cs typeface="Calibri" pitchFamily="34" charset="-120"/>
              </a:rPr>
              <a:t>3 benefits · large upside if agent shopping scales</a:t>
            </a:r>
          </a:p>
        </p:txBody>
      </p:sp>
      <p:sp>
        <p:nvSpPr>
          <p:cNvPr id="7" name="Text 6">
            <a:extLst>
              <a:ext uri="{FF2B5EF4-FFF2-40B4-BE49-F238E27FC236}">
                <a16:creationId xmlns:a16="http://schemas.microsoft.com/office/drawing/2014/main" id="{91CD352B-EF4F-DD5D-85D3-A901D914BCCA}"/>
              </a:ext>
            </a:extLst>
          </p:cNvPr>
          <p:cNvSpPr/>
          <p:nvPr/>
        </p:nvSpPr>
        <p:spPr>
          <a:xfrm>
            <a:off x="548640" y="4663440"/>
            <a:ext cx="7315200" cy="274320"/>
          </a:xfrm>
          <a:prstGeom prst="rect">
            <a:avLst/>
          </a:prstGeom>
          <a:noFill/>
          <a:ln/>
        </p:spPr>
        <p:txBody>
          <a:bodyPr wrap="square" lIns="0" tIns="0" rIns="0" bIns="0" rtlCol="0" anchor="ctr"/>
          <a:lstStyle/>
          <a:p>
            <a:pPr marL="0" indent="0">
              <a:buNone/>
            </a:pPr>
            <a:r>
              <a:rPr lang="en-US" sz="1000" dirty="0">
                <a:solidFill>
                  <a:srgbClr val="CADCFC"/>
                </a:solidFill>
                <a:latin typeface="Calibri" pitchFamily="34" charset="0"/>
                <a:ea typeface="Calibri" pitchFamily="34" charset="-122"/>
                <a:cs typeface="Calibri" pitchFamily="34" charset="-120"/>
              </a:rPr>
              <a:t>Prepared for merchant leadership by Retailpayment.io</a:t>
            </a:r>
            <a:endParaRPr lang="en-US" sz="10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hape 0"/>
          <p:cNvSpPr/>
          <p:nvPr/>
        </p:nvSpPr>
        <p:spPr>
          <a:xfrm>
            <a:off x="548640" y="502920"/>
            <a:ext cx="1005840" cy="1005840"/>
          </a:xfrm>
          <a:prstGeom prst="ellipse">
            <a:avLst/>
          </a:prstGeom>
          <a:solidFill>
            <a:srgbClr val="F96167"/>
          </a:solidFill>
          <a:ln w="12700">
            <a:solidFill>
              <a:srgbClr val="F96167"/>
            </a:solidFill>
            <a:prstDash val="solid"/>
          </a:ln>
        </p:spPr>
        <p:txBody>
          <a:bodyPr/>
          <a:lstStyle/>
          <a:p>
            <a:endParaRPr lang="de-DE"/>
          </a:p>
        </p:txBody>
      </p:sp>
      <p:sp>
        <p:nvSpPr>
          <p:cNvPr id="3" name="Text 1"/>
          <p:cNvSpPr/>
          <p:nvPr/>
        </p:nvSpPr>
        <p:spPr>
          <a:xfrm>
            <a:off x="548640" y="502920"/>
            <a:ext cx="1005840" cy="1005840"/>
          </a:xfrm>
          <a:prstGeom prst="rect">
            <a:avLst/>
          </a:prstGeom>
          <a:noFill/>
          <a:ln/>
        </p:spPr>
        <p:txBody>
          <a:bodyPr wrap="square" lIns="0" tIns="0" rIns="0" bIns="0" rtlCol="0" anchor="ctr"/>
          <a:lstStyle/>
          <a:p>
            <a:pPr marL="0" indent="0" algn="ctr">
              <a:buNone/>
            </a:pPr>
            <a:r>
              <a:rPr lang="en-US" sz="3200" b="1" dirty="0">
                <a:solidFill>
                  <a:srgbClr val="FFFFFF"/>
                </a:solidFill>
                <a:latin typeface="Georgia" pitchFamily="34" charset="0"/>
                <a:ea typeface="Georgia" pitchFamily="34" charset="-122"/>
                <a:cs typeface="Georgia" pitchFamily="34" charset="-120"/>
              </a:rPr>
              <a:t>01</a:t>
            </a:r>
            <a:endParaRPr lang="en-US" sz="3200" dirty="0"/>
          </a:p>
        </p:txBody>
      </p:sp>
      <p:sp>
        <p:nvSpPr>
          <p:cNvPr id="4" name="Shape 2"/>
          <p:cNvSpPr/>
          <p:nvPr/>
        </p:nvSpPr>
        <p:spPr>
          <a:xfrm>
            <a:off x="7589520" y="502920"/>
            <a:ext cx="1005840" cy="1005840"/>
          </a:xfrm>
          <a:prstGeom prst="ellipse">
            <a:avLst/>
          </a:prstGeom>
          <a:solidFill>
            <a:srgbClr val="F96167"/>
          </a:solidFill>
          <a:ln w="12700">
            <a:solidFill>
              <a:srgbClr val="F96167"/>
            </a:solidFill>
            <a:prstDash val="solid"/>
          </a:ln>
        </p:spPr>
        <p:txBody>
          <a:bodyPr/>
          <a:lstStyle/>
          <a:p>
            <a:endParaRPr lang="de-DE"/>
          </a:p>
        </p:txBody>
      </p:sp>
      <p:pic>
        <p:nvPicPr>
          <p:cNvPr id="5" name="Image 0" descr="preencoded.png"/>
          <p:cNvPicPr>
            <a:picLocks noChangeAspect="1"/>
          </p:cNvPicPr>
          <p:nvPr/>
        </p:nvPicPr>
        <p:blipFill>
          <a:blip r:embed="rId3"/>
          <a:stretch>
            <a:fillRect/>
          </a:stretch>
        </p:blipFill>
        <p:spPr>
          <a:xfrm>
            <a:off x="7863840" y="777240"/>
            <a:ext cx="457200" cy="457200"/>
          </a:xfrm>
          <a:prstGeom prst="rect">
            <a:avLst/>
          </a:prstGeom>
        </p:spPr>
      </p:pic>
      <p:sp>
        <p:nvSpPr>
          <p:cNvPr id="6" name="Text 3"/>
          <p:cNvSpPr/>
          <p:nvPr/>
        </p:nvSpPr>
        <p:spPr>
          <a:xfrm>
            <a:off x="1783080" y="502920"/>
            <a:ext cx="5669280" cy="228600"/>
          </a:xfrm>
          <a:prstGeom prst="rect">
            <a:avLst/>
          </a:prstGeom>
          <a:noFill/>
          <a:ln/>
        </p:spPr>
        <p:txBody>
          <a:bodyPr wrap="square" lIns="0" tIns="0" rIns="0" bIns="0" rtlCol="0" anchor="ctr"/>
          <a:lstStyle/>
          <a:p>
            <a:pPr marL="0" indent="0">
              <a:buNone/>
            </a:pPr>
            <a:r>
              <a:rPr lang="en-US" sz="1000" b="1" kern="0" spc="500" dirty="0">
                <a:solidFill>
                  <a:srgbClr val="F96167"/>
                </a:solidFill>
                <a:latin typeface="Calibri" pitchFamily="34" charset="0"/>
                <a:ea typeface="Calibri" pitchFamily="34" charset="-122"/>
                <a:cs typeface="Calibri" pitchFamily="34" charset="-120"/>
              </a:rPr>
              <a:t>GROWTH BENEFIT</a:t>
            </a:r>
            <a:endParaRPr lang="en-US" sz="1000" dirty="0"/>
          </a:p>
        </p:txBody>
      </p:sp>
      <p:sp>
        <p:nvSpPr>
          <p:cNvPr id="7" name="Text 4"/>
          <p:cNvSpPr/>
          <p:nvPr/>
        </p:nvSpPr>
        <p:spPr>
          <a:xfrm>
            <a:off x="1783080" y="777240"/>
            <a:ext cx="5760720" cy="777240"/>
          </a:xfrm>
          <a:prstGeom prst="rect">
            <a:avLst/>
          </a:prstGeom>
          <a:noFill/>
          <a:ln/>
        </p:spPr>
        <p:txBody>
          <a:bodyPr wrap="square" lIns="0" tIns="0" rIns="0" bIns="0" rtlCol="0" anchor="t"/>
          <a:lstStyle/>
          <a:p>
            <a:pPr marL="0" indent="0">
              <a:buNone/>
            </a:pPr>
            <a:r>
              <a:rPr lang="en-US" sz="2200" b="1" dirty="0">
                <a:solidFill>
                  <a:srgbClr val="1E2761"/>
                </a:solidFill>
                <a:latin typeface="Georgia" pitchFamily="34" charset="0"/>
                <a:ea typeface="Georgia" pitchFamily="34" charset="-122"/>
                <a:cs typeface="Georgia" pitchFamily="34" charset="-120"/>
              </a:rPr>
              <a:t>New distribution channel without paid acquisition</a:t>
            </a:r>
            <a:endParaRPr lang="en-US" sz="2200" dirty="0"/>
          </a:p>
        </p:txBody>
      </p:sp>
      <p:sp>
        <p:nvSpPr>
          <p:cNvPr id="8" name="Text 5"/>
          <p:cNvSpPr/>
          <p:nvPr/>
        </p:nvSpPr>
        <p:spPr>
          <a:xfrm>
            <a:off x="1783080" y="1600200"/>
            <a:ext cx="5760720" cy="365760"/>
          </a:xfrm>
          <a:prstGeom prst="rect">
            <a:avLst/>
          </a:prstGeom>
          <a:noFill/>
          <a:ln/>
        </p:spPr>
        <p:txBody>
          <a:bodyPr wrap="square" lIns="0" tIns="0" rIns="0" bIns="0" rtlCol="0" anchor="ctr"/>
          <a:lstStyle/>
          <a:p>
            <a:pPr marL="0" indent="0">
              <a:buNone/>
            </a:pPr>
            <a:r>
              <a:rPr lang="en-US" sz="1300" b="1" i="1" dirty="0">
                <a:solidFill>
                  <a:srgbClr val="F96167"/>
                </a:solidFill>
                <a:latin typeface="Calibri" pitchFamily="34" charset="0"/>
                <a:ea typeface="Calibri" pitchFamily="34" charset="-122"/>
                <a:cs typeface="Calibri" pitchFamily="34" charset="-120"/>
              </a:rPr>
              <a:t>The agentic-era analog of being indexed by Google in 1998.</a:t>
            </a:r>
            <a:endParaRPr lang="en-US" sz="1300" dirty="0"/>
          </a:p>
        </p:txBody>
      </p:sp>
      <p:sp>
        <p:nvSpPr>
          <p:cNvPr id="9" name="Shape 6"/>
          <p:cNvSpPr/>
          <p:nvPr/>
        </p:nvSpPr>
        <p:spPr>
          <a:xfrm>
            <a:off x="548640" y="2194560"/>
            <a:ext cx="8046720" cy="0"/>
          </a:xfrm>
          <a:prstGeom prst="line">
            <a:avLst/>
          </a:prstGeom>
          <a:noFill/>
          <a:ln w="12700">
            <a:solidFill>
              <a:srgbClr val="D9DEE8"/>
            </a:solidFill>
            <a:prstDash val="solid"/>
          </a:ln>
        </p:spPr>
        <p:txBody>
          <a:bodyPr/>
          <a:lstStyle/>
          <a:p>
            <a:endParaRPr lang="de-DE"/>
          </a:p>
        </p:txBody>
      </p:sp>
      <p:sp>
        <p:nvSpPr>
          <p:cNvPr id="10" name="Text 7"/>
          <p:cNvSpPr/>
          <p:nvPr/>
        </p:nvSpPr>
        <p:spPr>
          <a:xfrm>
            <a:off x="548640" y="2468880"/>
            <a:ext cx="8046720" cy="2194560"/>
          </a:xfrm>
          <a:prstGeom prst="rect">
            <a:avLst/>
          </a:prstGeom>
          <a:noFill/>
          <a:ln/>
        </p:spPr>
        <p:txBody>
          <a:bodyPr wrap="square" lIns="0" tIns="0" rIns="0" bIns="0" rtlCol="0" anchor="ctr"/>
          <a:lstStyle/>
          <a:p>
            <a:pPr marL="0" indent="0">
              <a:spcAft>
                <a:spcPts val="800"/>
              </a:spcAft>
              <a:buNone/>
            </a:pPr>
            <a:r>
              <a:rPr lang="en-US" sz="1400" dirty="0">
                <a:solidFill>
                  <a:srgbClr val="1E293B"/>
                </a:solidFill>
                <a:latin typeface="Calibri" pitchFamily="34" charset="0"/>
                <a:ea typeface="Calibri" pitchFamily="34" charset="-122"/>
                <a:cs typeface="Calibri" pitchFamily="34" charset="-120"/>
              </a:rPr>
              <a:t>As AI assistants become a primary starting point for shopping queries, MCP-supporting merchants are discoverable by agents while non-supporting ones are not. This is a free distribution surface that compounds as the channel grows, no CPC, no marketplace fees, no platform tax. The categories where this matters most today are technology, gifting, B2B and procurement, and any niche or long-tail catalog where customers know what they want but don't know who sells it.</a:t>
            </a:r>
            <a:endParaRPr lang="en-US" sz="1400" dirty="0"/>
          </a:p>
        </p:txBody>
      </p:sp>
      <p:sp>
        <p:nvSpPr>
          <p:cNvPr id="15" name="Text 6">
            <a:extLst>
              <a:ext uri="{FF2B5EF4-FFF2-40B4-BE49-F238E27FC236}">
                <a16:creationId xmlns:a16="http://schemas.microsoft.com/office/drawing/2014/main" id="{DD9B8277-BCFB-5347-278E-0DB1910B3C0B}"/>
              </a:ext>
            </a:extLst>
          </p:cNvPr>
          <p:cNvSpPr/>
          <p:nvPr/>
        </p:nvSpPr>
        <p:spPr>
          <a:xfrm>
            <a:off x="548640" y="4837176"/>
            <a:ext cx="7315200" cy="274320"/>
          </a:xfrm>
          <a:prstGeom prst="rect">
            <a:avLst/>
          </a:prstGeom>
          <a:noFill/>
          <a:ln/>
        </p:spPr>
        <p:txBody>
          <a:bodyPr wrap="square" lIns="0" tIns="0" rIns="0" bIns="0" rtlCol="0" anchor="ctr"/>
          <a:lstStyle/>
          <a:p>
            <a:r>
              <a:rPr lang="en-US" sz="1000" dirty="0">
                <a:latin typeface="Calibri" pitchFamily="34" charset="0"/>
                <a:ea typeface="Calibri" pitchFamily="34" charset="-122"/>
                <a:cs typeface="Calibri" pitchFamily="34" charset="-120"/>
              </a:rPr>
              <a:t>Prepared for merchant leadership by Retailpayment.io</a:t>
            </a:r>
            <a:endParaRPr lang="en-US" sz="10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4">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548640" y="502920"/>
            <a:ext cx="1005840" cy="1005840"/>
          </a:xfrm>
          <a:prstGeom prst="ellipse">
            <a:avLst/>
          </a:prstGeom>
          <a:solidFill>
            <a:srgbClr val="F96167"/>
          </a:solidFill>
          <a:ln w="12700">
            <a:solidFill>
              <a:srgbClr val="F96167"/>
            </a:solidFill>
            <a:prstDash val="solid"/>
          </a:ln>
        </p:spPr>
        <p:txBody>
          <a:bodyPr/>
          <a:lstStyle/>
          <a:p>
            <a:endParaRPr lang="de-DE" dirty="0"/>
          </a:p>
        </p:txBody>
      </p:sp>
      <p:sp>
        <p:nvSpPr>
          <p:cNvPr id="3" name="Text 1"/>
          <p:cNvSpPr/>
          <p:nvPr/>
        </p:nvSpPr>
        <p:spPr>
          <a:xfrm>
            <a:off x="548640" y="502920"/>
            <a:ext cx="1005840" cy="1005840"/>
          </a:xfrm>
          <a:prstGeom prst="rect">
            <a:avLst/>
          </a:prstGeom>
          <a:noFill/>
          <a:ln/>
        </p:spPr>
        <p:txBody>
          <a:bodyPr wrap="square" lIns="0" tIns="0" rIns="0" bIns="0" rtlCol="0" anchor="ctr"/>
          <a:lstStyle/>
          <a:p>
            <a:pPr marL="0" indent="0" algn="ctr">
              <a:buNone/>
            </a:pPr>
            <a:r>
              <a:rPr lang="en-US" sz="3200" b="1" dirty="0">
                <a:solidFill>
                  <a:srgbClr val="FFFFFF"/>
                </a:solidFill>
                <a:latin typeface="Georgia" pitchFamily="34" charset="0"/>
                <a:ea typeface="Georgia" pitchFamily="34" charset="-122"/>
                <a:cs typeface="Georgia" pitchFamily="34" charset="-120"/>
              </a:rPr>
              <a:t>01</a:t>
            </a:r>
            <a:endParaRPr lang="en-US" sz="3200" dirty="0"/>
          </a:p>
        </p:txBody>
      </p:sp>
      <p:sp>
        <p:nvSpPr>
          <p:cNvPr id="4" name="Shape 2"/>
          <p:cNvSpPr/>
          <p:nvPr/>
        </p:nvSpPr>
        <p:spPr>
          <a:xfrm>
            <a:off x="7589520" y="502920"/>
            <a:ext cx="1005840" cy="1005840"/>
          </a:xfrm>
          <a:prstGeom prst="ellipse">
            <a:avLst/>
          </a:prstGeom>
          <a:solidFill>
            <a:srgbClr val="F96167"/>
          </a:solidFill>
          <a:ln w="12700">
            <a:solidFill>
              <a:srgbClr val="F96167"/>
            </a:solidFill>
            <a:prstDash val="solid"/>
          </a:ln>
        </p:spPr>
        <p:txBody>
          <a:bodyPr/>
          <a:lstStyle/>
          <a:p>
            <a:endParaRPr lang="de-DE" dirty="0"/>
          </a:p>
        </p:txBody>
      </p:sp>
      <p:pic>
        <p:nvPicPr>
          <p:cNvPr id="5" name="Image 0" descr="preencoded.png"/>
          <p:cNvPicPr>
            <a:picLocks noChangeAspect="1"/>
          </p:cNvPicPr>
          <p:nvPr/>
        </p:nvPicPr>
        <p:blipFill>
          <a:blip r:embed="rId3"/>
          <a:stretch>
            <a:fillRect/>
          </a:stretch>
        </p:blipFill>
        <p:spPr>
          <a:xfrm>
            <a:off x="7863840" y="777240"/>
            <a:ext cx="457200" cy="457200"/>
          </a:xfrm>
          <a:prstGeom prst="rect">
            <a:avLst/>
          </a:prstGeom>
        </p:spPr>
      </p:pic>
      <p:sp>
        <p:nvSpPr>
          <p:cNvPr id="6" name="Text 3"/>
          <p:cNvSpPr/>
          <p:nvPr/>
        </p:nvSpPr>
        <p:spPr>
          <a:xfrm>
            <a:off x="1783080" y="502920"/>
            <a:ext cx="5669280" cy="228600"/>
          </a:xfrm>
          <a:prstGeom prst="rect">
            <a:avLst/>
          </a:prstGeom>
          <a:noFill/>
          <a:ln/>
        </p:spPr>
        <p:txBody>
          <a:bodyPr wrap="square" lIns="0" tIns="0" rIns="0" bIns="0" rtlCol="0" anchor="ctr"/>
          <a:lstStyle/>
          <a:p>
            <a:pPr marL="0" indent="0">
              <a:buNone/>
            </a:pPr>
            <a:r>
              <a:rPr lang="en-US" sz="1000" b="1" kern="0" spc="500" dirty="0">
                <a:solidFill>
                  <a:srgbClr val="F96167"/>
                </a:solidFill>
                <a:latin typeface="Calibri" pitchFamily="34" charset="0"/>
                <a:ea typeface="Calibri" pitchFamily="34" charset="-122"/>
                <a:cs typeface="Calibri" pitchFamily="34" charset="-120"/>
              </a:rPr>
              <a:t>GROWTH BENEFIT</a:t>
            </a:r>
            <a:endParaRPr lang="en-US" sz="1000" dirty="0"/>
          </a:p>
        </p:txBody>
      </p:sp>
      <p:sp>
        <p:nvSpPr>
          <p:cNvPr id="7" name="Text 4"/>
          <p:cNvSpPr/>
          <p:nvPr/>
        </p:nvSpPr>
        <p:spPr>
          <a:xfrm>
            <a:off x="1783080" y="777240"/>
            <a:ext cx="5760720" cy="777240"/>
          </a:xfrm>
          <a:prstGeom prst="rect">
            <a:avLst/>
          </a:prstGeom>
          <a:noFill/>
          <a:ln/>
        </p:spPr>
        <p:txBody>
          <a:bodyPr wrap="square" lIns="0" tIns="0" rIns="0" bIns="0" rtlCol="0" anchor="t"/>
          <a:lstStyle/>
          <a:p>
            <a:pPr marL="0" indent="0">
              <a:buNone/>
            </a:pPr>
            <a:r>
              <a:rPr lang="en-US" sz="2200" b="1" dirty="0">
                <a:solidFill>
                  <a:srgbClr val="1E2761"/>
                </a:solidFill>
                <a:latin typeface="Georgia" pitchFamily="34" charset="0"/>
                <a:ea typeface="Georgia" pitchFamily="34" charset="-122"/>
                <a:cs typeface="Georgia" pitchFamily="34" charset="-120"/>
              </a:rPr>
              <a:t>New distribution channel without paid acquisition</a:t>
            </a:r>
            <a:endParaRPr lang="en-US" sz="2200" dirty="0"/>
          </a:p>
        </p:txBody>
      </p:sp>
      <p:sp>
        <p:nvSpPr>
          <p:cNvPr id="8" name="Text 5"/>
          <p:cNvSpPr/>
          <p:nvPr/>
        </p:nvSpPr>
        <p:spPr>
          <a:xfrm>
            <a:off x="1783080" y="1600200"/>
            <a:ext cx="5760720" cy="365760"/>
          </a:xfrm>
          <a:prstGeom prst="rect">
            <a:avLst/>
          </a:prstGeom>
          <a:noFill/>
          <a:ln/>
        </p:spPr>
        <p:txBody>
          <a:bodyPr wrap="square" lIns="0" tIns="0" rIns="0" bIns="0" rtlCol="0" anchor="ctr"/>
          <a:lstStyle/>
          <a:p>
            <a:pPr marL="0" indent="0">
              <a:buNone/>
            </a:pPr>
            <a:r>
              <a:rPr lang="en-US" sz="1300" b="1" i="1" dirty="0">
                <a:solidFill>
                  <a:srgbClr val="F96167"/>
                </a:solidFill>
                <a:latin typeface="Calibri" pitchFamily="34" charset="0"/>
                <a:ea typeface="Calibri" pitchFamily="34" charset="-122"/>
                <a:cs typeface="Calibri" pitchFamily="34" charset="-120"/>
              </a:rPr>
              <a:t>The agentic-era analog of being indexed by Google in 1998.</a:t>
            </a:r>
            <a:endParaRPr lang="en-US" sz="1300" dirty="0"/>
          </a:p>
        </p:txBody>
      </p:sp>
      <p:sp>
        <p:nvSpPr>
          <p:cNvPr id="9" name="Shape 6"/>
          <p:cNvSpPr/>
          <p:nvPr/>
        </p:nvSpPr>
        <p:spPr>
          <a:xfrm>
            <a:off x="548640" y="2194560"/>
            <a:ext cx="8046720" cy="0"/>
          </a:xfrm>
          <a:prstGeom prst="line">
            <a:avLst/>
          </a:prstGeom>
          <a:noFill/>
          <a:ln w="12700">
            <a:solidFill>
              <a:srgbClr val="D9DEE8"/>
            </a:solidFill>
            <a:prstDash val="solid"/>
          </a:ln>
        </p:spPr>
        <p:txBody>
          <a:bodyPr/>
          <a:lstStyle/>
          <a:p>
            <a:endParaRPr lang="de-DE" dirty="0"/>
          </a:p>
        </p:txBody>
      </p:sp>
      <p:sp>
        <p:nvSpPr>
          <p:cNvPr id="15" name="Text 6">
            <a:extLst>
              <a:ext uri="{FF2B5EF4-FFF2-40B4-BE49-F238E27FC236}">
                <a16:creationId xmlns:a16="http://schemas.microsoft.com/office/drawing/2014/main" id="{DD9B8277-BCFB-5347-278E-0DB1910B3C0B}"/>
              </a:ext>
            </a:extLst>
          </p:cNvPr>
          <p:cNvSpPr/>
          <p:nvPr/>
        </p:nvSpPr>
        <p:spPr>
          <a:xfrm>
            <a:off x="548640" y="4837176"/>
            <a:ext cx="7315200" cy="274320"/>
          </a:xfrm>
          <a:prstGeom prst="rect">
            <a:avLst/>
          </a:prstGeom>
          <a:noFill/>
          <a:ln/>
        </p:spPr>
        <p:txBody>
          <a:bodyPr wrap="square" lIns="0" tIns="0" rIns="0" bIns="0" rtlCol="0" anchor="ctr"/>
          <a:lstStyle/>
          <a:p>
            <a:r>
              <a:rPr lang="en-US" sz="1000" dirty="0">
                <a:latin typeface="Calibri" pitchFamily="34" charset="0"/>
                <a:ea typeface="Calibri" pitchFamily="34" charset="-122"/>
                <a:cs typeface="Calibri" pitchFamily="34" charset="-120"/>
              </a:rPr>
              <a:t>Prepared for merchant leadership by Retailpayment.io</a:t>
            </a:r>
            <a:endParaRPr lang="en-US" sz="1000" dirty="0"/>
          </a:p>
        </p:txBody>
      </p:sp>
      <p:sp>
        <p:nvSpPr>
          <p:cNvPr id="300" name="Btn1"/>
          <p:cNvSpPr/>
          <p:nvPr/>
        </p:nvSpPr>
        <p:spPr>
          <a:xfrm>
            <a:off x="548640" y="2491740"/>
            <a:ext cx="292608" cy="292608"/>
          </a:xfrm>
          <a:prstGeom prst="roundRect">
            <a:avLst>
              <a:gd name="adj" fmla="val 28000"/>
            </a:avLst>
          </a:prstGeom>
          <a:solidFill>
            <a:srgbClr val="F96167"/>
          </a:solidFill>
          <a:ln>
            <a:noFill/>
          </a:ln>
        </p:spPr>
        <p:txBody>
          <a:bodyPr wrap="square" lIns="0" tIns="0" rIns="0" bIns="0" rtlCol="0" anchor="ctr"/>
          <a:lstStyle/>
          <a:p>
            <a:pPr algn="ctr">
              <a:buNone/>
            </a:pPr>
            <a:r>
              <a:rPr lang="en-US" sz="1200" b="1" dirty="0">
                <a:solidFill>
                  <a:srgbClr val="FFFFFF"/>
                </a:solidFill>
                <a:latin typeface="Calibri" pitchFamily="34" charset="0"/>
                <a:ea typeface="Calibri" pitchFamily="34" charset="-122"/>
                <a:cs typeface="Calibri" pitchFamily="34" charset="-120"/>
              </a:rPr>
              <a:t>1</a:t>
            </a:r>
          </a:p>
        </p:txBody>
      </p:sp>
      <p:sp>
        <p:nvSpPr>
          <p:cNvPr id="301" name="Row"/>
          <p:cNvSpPr/>
          <p:nvPr/>
        </p:nvSpPr>
        <p:spPr>
          <a:xfrm>
            <a:off x="1005840" y="2468880"/>
            <a:ext cx="7589520" cy="731520"/>
          </a:xfrm>
          <a:prstGeom prst="rect">
            <a:avLst/>
          </a:prstGeom>
          <a:noFill/>
          <a:ln/>
        </p:spPr>
        <p:txBody>
          <a:bodyPr wrap="square" lIns="0" tIns="0" rIns="0" bIns="0" rtlCol="0" anchor="t"/>
          <a:lstStyle/>
          <a:p>
            <a:pPr marL="0" indent="0">
              <a:lnSpc>
                <a:spcPct val="106000"/>
              </a:lnSpc>
              <a:buNone/>
            </a:pPr>
            <a:r>
              <a:rPr lang="en-US" sz="1400" b="1" dirty="0">
                <a:solidFill>
                  <a:srgbClr val="F96167"/>
                </a:solidFill>
                <a:latin typeface="Calibri" pitchFamily="34" charset="0"/>
                <a:ea typeface="Calibri" pitchFamily="34" charset="-122"/>
                <a:cs typeface="Calibri" pitchFamily="34" charset="-120"/>
              </a:rPr>
              <a:t>New discoverability.</a:t>
            </a:r>
            <a:br>
              <a:rPr lang="en-US" sz="1400" dirty="0"/>
            </a:br>
            <a:r>
              <a:rPr lang="en-US" sz="1400" b="1" dirty="0">
                <a:solidFill>
                  <a:srgbClr val="1E293B"/>
                </a:solidFill>
                <a:latin typeface="Calibri" pitchFamily="34" charset="0"/>
                <a:ea typeface="Calibri" pitchFamily="34" charset="-122"/>
                <a:cs typeface="Calibri" pitchFamily="34" charset="-120"/>
              </a:rPr>
              <a:t>AI assistants </a:t>
            </a:r>
            <a:r>
              <a:rPr lang="en-US" sz="1400" dirty="0">
                <a:solidFill>
                  <a:srgbClr val="1E293B"/>
                </a:solidFill>
                <a:latin typeface="Calibri" pitchFamily="34" charset="0"/>
                <a:ea typeface="Calibri" pitchFamily="34" charset="-122"/>
                <a:cs typeface="Calibri" pitchFamily="34" charset="-120"/>
              </a:rPr>
              <a:t>are becoming a primary </a:t>
            </a:r>
            <a:r>
              <a:rPr lang="en-US" sz="1400" b="1" dirty="0">
                <a:solidFill>
                  <a:srgbClr val="1E293B"/>
                </a:solidFill>
                <a:latin typeface="Calibri" pitchFamily="34" charset="0"/>
                <a:ea typeface="Calibri" pitchFamily="34" charset="-122"/>
                <a:cs typeface="Calibri" pitchFamily="34" charset="-120"/>
              </a:rPr>
              <a:t>starting poin</a:t>
            </a:r>
            <a:r>
              <a:rPr lang="en-US" sz="1400" dirty="0">
                <a:solidFill>
                  <a:srgbClr val="1E293B"/>
                </a:solidFill>
                <a:latin typeface="Calibri" pitchFamily="34" charset="0"/>
                <a:ea typeface="Calibri" pitchFamily="34" charset="-122"/>
                <a:cs typeface="Calibri" pitchFamily="34" charset="-120"/>
              </a:rPr>
              <a:t>t for shopping:</a:t>
            </a:r>
          </a:p>
          <a:p>
            <a:pPr marL="0" indent="0">
              <a:lnSpc>
                <a:spcPct val="106000"/>
              </a:lnSpc>
              <a:buNone/>
            </a:pPr>
            <a:r>
              <a:rPr lang="en-US" sz="1400" dirty="0">
                <a:solidFill>
                  <a:srgbClr val="1E293B"/>
                </a:solidFill>
                <a:latin typeface="Calibri" pitchFamily="34" charset="0"/>
                <a:ea typeface="Calibri" pitchFamily="34" charset="-122"/>
                <a:cs typeface="Calibri" pitchFamily="34" charset="-120"/>
              </a:rPr>
              <a:t>MCP-supporting merchants are discoverable by agents, </a:t>
            </a:r>
            <a:r>
              <a:rPr lang="en-US" sz="1400" b="1" dirty="0">
                <a:solidFill>
                  <a:srgbClr val="1E293B"/>
                </a:solidFill>
                <a:latin typeface="Calibri" pitchFamily="34" charset="0"/>
                <a:ea typeface="Calibri" pitchFamily="34" charset="-122"/>
                <a:cs typeface="Calibri" pitchFamily="34" charset="-120"/>
              </a:rPr>
              <a:t>others are not.</a:t>
            </a:r>
          </a:p>
        </p:txBody>
      </p:sp>
      <p:sp>
        <p:nvSpPr>
          <p:cNvPr id="302" name="Btn2"/>
          <p:cNvSpPr/>
          <p:nvPr/>
        </p:nvSpPr>
        <p:spPr>
          <a:xfrm>
            <a:off x="548640" y="3223260"/>
            <a:ext cx="292608" cy="292608"/>
          </a:xfrm>
          <a:prstGeom prst="roundRect">
            <a:avLst>
              <a:gd name="adj" fmla="val 28000"/>
            </a:avLst>
          </a:prstGeom>
          <a:solidFill>
            <a:srgbClr val="F96167"/>
          </a:solidFill>
          <a:ln>
            <a:noFill/>
          </a:ln>
        </p:spPr>
        <p:txBody>
          <a:bodyPr wrap="square" lIns="0" tIns="0" rIns="0" bIns="0" rtlCol="0" anchor="ctr"/>
          <a:lstStyle/>
          <a:p>
            <a:pPr algn="ctr">
              <a:buNone/>
            </a:pPr>
            <a:r>
              <a:rPr lang="en-US" sz="1200" b="1" dirty="0">
                <a:solidFill>
                  <a:srgbClr val="FFFFFF"/>
                </a:solidFill>
                <a:latin typeface="Calibri" pitchFamily="34" charset="0"/>
                <a:ea typeface="Calibri" pitchFamily="34" charset="-122"/>
                <a:cs typeface="Calibri" pitchFamily="34" charset="-120"/>
              </a:rPr>
              <a:t>2</a:t>
            </a:r>
          </a:p>
        </p:txBody>
      </p:sp>
      <p:sp>
        <p:nvSpPr>
          <p:cNvPr id="303" name="Row"/>
          <p:cNvSpPr/>
          <p:nvPr/>
        </p:nvSpPr>
        <p:spPr>
          <a:xfrm>
            <a:off x="1005840" y="3200400"/>
            <a:ext cx="7589520" cy="731520"/>
          </a:xfrm>
          <a:prstGeom prst="rect">
            <a:avLst/>
          </a:prstGeom>
          <a:noFill/>
          <a:ln/>
        </p:spPr>
        <p:txBody>
          <a:bodyPr wrap="square" lIns="0" tIns="0" rIns="0" bIns="0" rtlCol="0" anchor="t"/>
          <a:lstStyle/>
          <a:p>
            <a:pPr marL="0" indent="0">
              <a:lnSpc>
                <a:spcPct val="106000"/>
              </a:lnSpc>
              <a:buNone/>
            </a:pPr>
            <a:r>
              <a:rPr lang="en-US" sz="1400" b="1" dirty="0">
                <a:solidFill>
                  <a:srgbClr val="F96167"/>
                </a:solidFill>
                <a:latin typeface="Calibri" pitchFamily="34" charset="0"/>
                <a:ea typeface="Calibri" pitchFamily="34" charset="-122"/>
                <a:cs typeface="Calibri" pitchFamily="34" charset="-120"/>
              </a:rPr>
              <a:t>No platform tax.</a:t>
            </a:r>
            <a:br>
              <a:rPr lang="en-US" sz="1400" dirty="0"/>
            </a:br>
            <a:r>
              <a:rPr lang="en-US" sz="1400" dirty="0">
                <a:solidFill>
                  <a:srgbClr val="1E293B"/>
                </a:solidFill>
                <a:latin typeface="Calibri" pitchFamily="34" charset="0"/>
                <a:ea typeface="Calibri" pitchFamily="34" charset="-122"/>
                <a:cs typeface="Calibri" pitchFamily="34" charset="-120"/>
              </a:rPr>
              <a:t>A distribution surface that compounds as the channel grows: </a:t>
            </a:r>
          </a:p>
          <a:p>
            <a:pPr marL="0" indent="0">
              <a:lnSpc>
                <a:spcPct val="106000"/>
              </a:lnSpc>
              <a:buNone/>
            </a:pPr>
            <a:r>
              <a:rPr lang="en-US" sz="1400" dirty="0">
                <a:solidFill>
                  <a:srgbClr val="1E293B"/>
                </a:solidFill>
                <a:latin typeface="Calibri" pitchFamily="34" charset="0"/>
                <a:ea typeface="Calibri" pitchFamily="34" charset="-122"/>
                <a:cs typeface="Calibri" pitchFamily="34" charset="-120"/>
              </a:rPr>
              <a:t>no CPC, no marketplace fees, no platform tax.</a:t>
            </a:r>
          </a:p>
        </p:txBody>
      </p:sp>
      <p:sp>
        <p:nvSpPr>
          <p:cNvPr id="304" name="Btn3"/>
          <p:cNvSpPr/>
          <p:nvPr/>
        </p:nvSpPr>
        <p:spPr>
          <a:xfrm>
            <a:off x="548640" y="3954780"/>
            <a:ext cx="292608" cy="292608"/>
          </a:xfrm>
          <a:prstGeom prst="roundRect">
            <a:avLst>
              <a:gd name="adj" fmla="val 28000"/>
            </a:avLst>
          </a:prstGeom>
          <a:solidFill>
            <a:srgbClr val="F96167"/>
          </a:solidFill>
          <a:ln>
            <a:noFill/>
          </a:ln>
        </p:spPr>
        <p:txBody>
          <a:bodyPr wrap="square" lIns="0" tIns="0" rIns="0" bIns="0" rtlCol="0" anchor="ctr"/>
          <a:lstStyle/>
          <a:p>
            <a:pPr algn="ctr">
              <a:buNone/>
            </a:pPr>
            <a:r>
              <a:rPr lang="en-US" sz="1200" b="1" dirty="0">
                <a:solidFill>
                  <a:srgbClr val="FFFFFF"/>
                </a:solidFill>
                <a:latin typeface="Calibri" pitchFamily="34" charset="0"/>
                <a:ea typeface="Calibri" pitchFamily="34" charset="-122"/>
                <a:cs typeface="Calibri" pitchFamily="34" charset="-120"/>
              </a:rPr>
              <a:t>3</a:t>
            </a:r>
          </a:p>
        </p:txBody>
      </p:sp>
      <p:sp>
        <p:nvSpPr>
          <p:cNvPr id="305" name="Row"/>
          <p:cNvSpPr/>
          <p:nvPr/>
        </p:nvSpPr>
        <p:spPr>
          <a:xfrm>
            <a:off x="1005840" y="3931920"/>
            <a:ext cx="7589520" cy="731520"/>
          </a:xfrm>
          <a:prstGeom prst="rect">
            <a:avLst/>
          </a:prstGeom>
          <a:noFill/>
          <a:ln/>
        </p:spPr>
        <p:txBody>
          <a:bodyPr wrap="square" lIns="0" tIns="0" rIns="0" bIns="0" rtlCol="0" anchor="t"/>
          <a:lstStyle/>
          <a:p>
            <a:pPr marL="0" indent="0">
              <a:lnSpc>
                <a:spcPct val="106000"/>
              </a:lnSpc>
              <a:buNone/>
            </a:pPr>
            <a:r>
              <a:rPr lang="en-US" sz="1400" b="1" dirty="0">
                <a:solidFill>
                  <a:srgbClr val="F96167"/>
                </a:solidFill>
                <a:latin typeface="Calibri" pitchFamily="34" charset="0"/>
                <a:ea typeface="Calibri" pitchFamily="34" charset="-122"/>
                <a:cs typeface="Calibri" pitchFamily="34" charset="-120"/>
              </a:rPr>
              <a:t>Where it matters most.</a:t>
            </a:r>
            <a:br>
              <a:rPr lang="en-US" sz="1400" dirty="0"/>
            </a:br>
            <a:r>
              <a:rPr lang="en-US" sz="1400" dirty="0">
                <a:solidFill>
                  <a:srgbClr val="1E293B"/>
                </a:solidFill>
                <a:latin typeface="Calibri" pitchFamily="34" charset="0"/>
                <a:ea typeface="Calibri" pitchFamily="34" charset="-122"/>
                <a:cs typeface="Calibri" pitchFamily="34" charset="-120"/>
              </a:rPr>
              <a:t>Technology, gifting, B2B &amp; procurement, and </a:t>
            </a:r>
            <a:r>
              <a:rPr lang="en-US" sz="1400" b="1" dirty="0">
                <a:solidFill>
                  <a:srgbClr val="1E293B"/>
                </a:solidFill>
                <a:latin typeface="Calibri" pitchFamily="34" charset="0"/>
                <a:ea typeface="Calibri" pitchFamily="34" charset="-122"/>
                <a:cs typeface="Calibri" pitchFamily="34" charset="-120"/>
              </a:rPr>
              <a:t>any niche or long-tail </a:t>
            </a:r>
            <a:r>
              <a:rPr lang="en-US" sz="1400" dirty="0">
                <a:solidFill>
                  <a:srgbClr val="1E293B"/>
                </a:solidFill>
                <a:latin typeface="Calibri" pitchFamily="34" charset="0"/>
                <a:ea typeface="Calibri" pitchFamily="34" charset="-122"/>
                <a:cs typeface="Calibri" pitchFamily="34" charset="-120"/>
              </a:rPr>
              <a:t>catalog.</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hape 0"/>
          <p:cNvSpPr/>
          <p:nvPr/>
        </p:nvSpPr>
        <p:spPr>
          <a:xfrm>
            <a:off x="548640" y="502920"/>
            <a:ext cx="1005840" cy="1005840"/>
          </a:xfrm>
          <a:prstGeom prst="ellipse">
            <a:avLst/>
          </a:prstGeom>
          <a:solidFill>
            <a:srgbClr val="F96167"/>
          </a:solidFill>
          <a:ln w="12700">
            <a:solidFill>
              <a:srgbClr val="F96167"/>
            </a:solidFill>
            <a:prstDash val="solid"/>
          </a:ln>
        </p:spPr>
        <p:txBody>
          <a:bodyPr/>
          <a:lstStyle/>
          <a:p>
            <a:endParaRPr lang="de-DE"/>
          </a:p>
        </p:txBody>
      </p:sp>
      <p:sp>
        <p:nvSpPr>
          <p:cNvPr id="3" name="Text 1"/>
          <p:cNvSpPr/>
          <p:nvPr/>
        </p:nvSpPr>
        <p:spPr>
          <a:xfrm>
            <a:off x="548640" y="502920"/>
            <a:ext cx="1005840" cy="1005840"/>
          </a:xfrm>
          <a:prstGeom prst="rect">
            <a:avLst/>
          </a:prstGeom>
          <a:noFill/>
          <a:ln/>
        </p:spPr>
        <p:txBody>
          <a:bodyPr wrap="square" lIns="0" tIns="0" rIns="0" bIns="0" rtlCol="0" anchor="ctr"/>
          <a:lstStyle/>
          <a:p>
            <a:pPr marL="0" indent="0" algn="ctr">
              <a:buNone/>
            </a:pPr>
            <a:r>
              <a:rPr lang="en-US" sz="3200" b="1" dirty="0">
                <a:solidFill>
                  <a:srgbClr val="FFFFFF"/>
                </a:solidFill>
                <a:latin typeface="Georgia" pitchFamily="34" charset="0"/>
                <a:ea typeface="Georgia" pitchFamily="34" charset="-122"/>
                <a:cs typeface="Georgia" pitchFamily="34" charset="-120"/>
              </a:rPr>
              <a:t>02</a:t>
            </a:r>
            <a:endParaRPr lang="en-US" sz="3200" dirty="0"/>
          </a:p>
        </p:txBody>
      </p:sp>
      <p:sp>
        <p:nvSpPr>
          <p:cNvPr id="4" name="Shape 2"/>
          <p:cNvSpPr/>
          <p:nvPr/>
        </p:nvSpPr>
        <p:spPr>
          <a:xfrm>
            <a:off x="7589520" y="502920"/>
            <a:ext cx="1005840" cy="1005840"/>
          </a:xfrm>
          <a:prstGeom prst="ellipse">
            <a:avLst/>
          </a:prstGeom>
          <a:solidFill>
            <a:srgbClr val="F96167"/>
          </a:solidFill>
          <a:ln w="12700">
            <a:solidFill>
              <a:srgbClr val="F96167"/>
            </a:solidFill>
            <a:prstDash val="solid"/>
          </a:ln>
        </p:spPr>
        <p:txBody>
          <a:bodyPr/>
          <a:lstStyle/>
          <a:p>
            <a:endParaRPr lang="de-DE"/>
          </a:p>
        </p:txBody>
      </p:sp>
      <p:pic>
        <p:nvPicPr>
          <p:cNvPr id="5" name="Image 0" descr="preencoded.png"/>
          <p:cNvPicPr>
            <a:picLocks noChangeAspect="1"/>
          </p:cNvPicPr>
          <p:nvPr/>
        </p:nvPicPr>
        <p:blipFill>
          <a:blip r:embed="rId3"/>
          <a:stretch>
            <a:fillRect/>
          </a:stretch>
        </p:blipFill>
        <p:spPr>
          <a:xfrm>
            <a:off x="7863840" y="777240"/>
            <a:ext cx="457200" cy="457200"/>
          </a:xfrm>
          <a:prstGeom prst="rect">
            <a:avLst/>
          </a:prstGeom>
        </p:spPr>
      </p:pic>
      <p:sp>
        <p:nvSpPr>
          <p:cNvPr id="6" name="Text 3"/>
          <p:cNvSpPr/>
          <p:nvPr/>
        </p:nvSpPr>
        <p:spPr>
          <a:xfrm>
            <a:off x="1783080" y="502920"/>
            <a:ext cx="5669280" cy="228600"/>
          </a:xfrm>
          <a:prstGeom prst="rect">
            <a:avLst/>
          </a:prstGeom>
          <a:noFill/>
          <a:ln/>
        </p:spPr>
        <p:txBody>
          <a:bodyPr wrap="square" lIns="0" tIns="0" rIns="0" bIns="0" rtlCol="0" anchor="ctr"/>
          <a:lstStyle/>
          <a:p>
            <a:pPr marL="0" indent="0">
              <a:buNone/>
            </a:pPr>
            <a:r>
              <a:rPr lang="en-US" sz="1000" b="1" kern="0" spc="500" dirty="0">
                <a:solidFill>
                  <a:srgbClr val="F96167"/>
                </a:solidFill>
                <a:latin typeface="Calibri" pitchFamily="34" charset="0"/>
                <a:ea typeface="Calibri" pitchFamily="34" charset="-122"/>
                <a:cs typeface="Calibri" pitchFamily="34" charset="-120"/>
              </a:rPr>
              <a:t>GROWTH BENEFIT</a:t>
            </a:r>
            <a:endParaRPr lang="en-US" sz="1000" dirty="0"/>
          </a:p>
        </p:txBody>
      </p:sp>
      <p:sp>
        <p:nvSpPr>
          <p:cNvPr id="7" name="Text 4"/>
          <p:cNvSpPr/>
          <p:nvPr/>
        </p:nvSpPr>
        <p:spPr>
          <a:xfrm>
            <a:off x="1783080" y="777240"/>
            <a:ext cx="5760720" cy="777240"/>
          </a:xfrm>
          <a:prstGeom prst="rect">
            <a:avLst/>
          </a:prstGeom>
          <a:noFill/>
          <a:ln/>
        </p:spPr>
        <p:txBody>
          <a:bodyPr wrap="square" lIns="0" tIns="0" rIns="0" bIns="0" rtlCol="0" anchor="t"/>
          <a:lstStyle/>
          <a:p>
            <a:pPr marL="0" indent="0">
              <a:buNone/>
            </a:pPr>
            <a:r>
              <a:rPr lang="en-US" sz="2200" b="1" dirty="0">
                <a:solidFill>
                  <a:srgbClr val="1E2761"/>
                </a:solidFill>
                <a:latin typeface="Georgia" pitchFamily="34" charset="0"/>
                <a:ea typeface="Georgia" pitchFamily="34" charset="-122"/>
                <a:cs typeface="Georgia" pitchFamily="34" charset="-120"/>
              </a:rPr>
              <a:t>Higher-intent traffic, especially for specialty catalogs</a:t>
            </a:r>
            <a:endParaRPr lang="en-US" sz="2200" dirty="0"/>
          </a:p>
        </p:txBody>
      </p:sp>
      <p:sp>
        <p:nvSpPr>
          <p:cNvPr id="8" name="Text 5"/>
          <p:cNvSpPr/>
          <p:nvPr/>
        </p:nvSpPr>
        <p:spPr>
          <a:xfrm>
            <a:off x="1783080" y="1600200"/>
            <a:ext cx="5760720" cy="365760"/>
          </a:xfrm>
          <a:prstGeom prst="rect">
            <a:avLst/>
          </a:prstGeom>
          <a:noFill/>
          <a:ln/>
        </p:spPr>
        <p:txBody>
          <a:bodyPr wrap="square" lIns="0" tIns="0" rIns="0" bIns="0" rtlCol="0" anchor="ctr"/>
          <a:lstStyle/>
          <a:p>
            <a:pPr marL="0" indent="0">
              <a:buNone/>
            </a:pPr>
            <a:r>
              <a:rPr lang="en-US" sz="1300" b="1" i="1" dirty="0">
                <a:solidFill>
                  <a:srgbClr val="F96167"/>
                </a:solidFill>
                <a:latin typeface="Calibri" pitchFamily="34" charset="0"/>
                <a:ea typeface="Calibri" pitchFamily="34" charset="-122"/>
                <a:cs typeface="Calibri" pitchFamily="34" charset="-120"/>
              </a:rPr>
              <a:t>Agents arrive with explicit purchase intent, not browse intent.</a:t>
            </a:r>
            <a:endParaRPr lang="en-US" sz="1300" dirty="0"/>
          </a:p>
        </p:txBody>
      </p:sp>
      <p:sp>
        <p:nvSpPr>
          <p:cNvPr id="9" name="Shape 6"/>
          <p:cNvSpPr/>
          <p:nvPr/>
        </p:nvSpPr>
        <p:spPr>
          <a:xfrm>
            <a:off x="548640" y="2194560"/>
            <a:ext cx="8046720" cy="0"/>
          </a:xfrm>
          <a:prstGeom prst="line">
            <a:avLst/>
          </a:prstGeom>
          <a:noFill/>
          <a:ln w="12700">
            <a:solidFill>
              <a:srgbClr val="D9DEE8"/>
            </a:solidFill>
            <a:prstDash val="solid"/>
          </a:ln>
        </p:spPr>
        <p:txBody>
          <a:bodyPr/>
          <a:lstStyle/>
          <a:p>
            <a:endParaRPr lang="de-DE"/>
          </a:p>
        </p:txBody>
      </p:sp>
      <p:sp>
        <p:nvSpPr>
          <p:cNvPr id="10" name="Text 7"/>
          <p:cNvSpPr/>
          <p:nvPr/>
        </p:nvSpPr>
        <p:spPr>
          <a:xfrm>
            <a:off x="548640" y="2468880"/>
            <a:ext cx="8046720" cy="2194560"/>
          </a:xfrm>
          <a:prstGeom prst="rect">
            <a:avLst/>
          </a:prstGeom>
          <a:noFill/>
          <a:ln/>
        </p:spPr>
        <p:txBody>
          <a:bodyPr wrap="square" lIns="0" tIns="0" rIns="0" bIns="0" rtlCol="0" anchor="ctr"/>
          <a:lstStyle/>
          <a:p>
            <a:pPr marL="0" indent="0">
              <a:spcAft>
                <a:spcPts val="800"/>
              </a:spcAft>
              <a:buNone/>
            </a:pPr>
            <a:r>
              <a:rPr lang="en-US" sz="1400" dirty="0">
                <a:solidFill>
                  <a:srgbClr val="1E293B"/>
                </a:solidFill>
                <a:latin typeface="Calibri" pitchFamily="34" charset="0"/>
                <a:ea typeface="Calibri" pitchFamily="34" charset="-122"/>
                <a:cs typeface="Calibri" pitchFamily="34" charset="-120"/>
              </a:rPr>
              <a:t>An agent-mediated buyer arrives knowing exactly what they need, "trail-running shoes under €150, delivered Friday“, rather than casually browsing. If your data is clean, conversion skews materially higher than ad-driven traffic.</a:t>
            </a:r>
          </a:p>
          <a:p>
            <a:pPr marL="0" indent="0">
              <a:spcAft>
                <a:spcPts val="800"/>
              </a:spcAft>
              <a:buNone/>
            </a:pPr>
            <a:r>
              <a:rPr lang="en-US" sz="1400" dirty="0">
                <a:solidFill>
                  <a:srgbClr val="1E293B"/>
                </a:solidFill>
                <a:latin typeface="Calibri" pitchFamily="34" charset="0"/>
                <a:ea typeface="Calibri" pitchFamily="34" charset="-122"/>
                <a:cs typeface="Calibri" pitchFamily="34" charset="-120"/>
              </a:rPr>
              <a:t>Specialty and long-tail merchants benefit disproportionately: agents will read structured product specifications that human shoppers rarely scroll through, meaning products that lose at SEO can win at agent-search.</a:t>
            </a:r>
            <a:endParaRPr lang="en-US" sz="1400" dirty="0"/>
          </a:p>
        </p:txBody>
      </p:sp>
      <p:sp>
        <p:nvSpPr>
          <p:cNvPr id="14" name="Text 6">
            <a:extLst>
              <a:ext uri="{FF2B5EF4-FFF2-40B4-BE49-F238E27FC236}">
                <a16:creationId xmlns:a16="http://schemas.microsoft.com/office/drawing/2014/main" id="{8CC32178-DDB3-255D-B4DA-081914F5BE37}"/>
              </a:ext>
            </a:extLst>
          </p:cNvPr>
          <p:cNvSpPr/>
          <p:nvPr/>
        </p:nvSpPr>
        <p:spPr>
          <a:xfrm>
            <a:off x="548640" y="4837176"/>
            <a:ext cx="7315200" cy="274320"/>
          </a:xfrm>
          <a:prstGeom prst="rect">
            <a:avLst/>
          </a:prstGeom>
          <a:noFill/>
          <a:ln/>
        </p:spPr>
        <p:txBody>
          <a:bodyPr wrap="square" lIns="0" tIns="0" rIns="0" bIns="0" rtlCol="0" anchor="ctr"/>
          <a:lstStyle/>
          <a:p>
            <a:r>
              <a:rPr lang="en-US" sz="1000" dirty="0">
                <a:latin typeface="Calibri" pitchFamily="34" charset="0"/>
                <a:ea typeface="Calibri" pitchFamily="34" charset="-122"/>
                <a:cs typeface="Calibri" pitchFamily="34" charset="-120"/>
              </a:rPr>
              <a:t>Prepared for merchant leadership by Retailpayment.io</a:t>
            </a:r>
            <a:endParaRPr lang="en-US" sz="10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5">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548640" y="502920"/>
            <a:ext cx="1005840" cy="1005840"/>
          </a:xfrm>
          <a:prstGeom prst="ellipse">
            <a:avLst/>
          </a:prstGeom>
          <a:solidFill>
            <a:srgbClr val="F96167"/>
          </a:solidFill>
          <a:ln w="12700">
            <a:solidFill>
              <a:srgbClr val="F96167"/>
            </a:solidFill>
            <a:prstDash val="solid"/>
          </a:ln>
        </p:spPr>
        <p:txBody>
          <a:bodyPr/>
          <a:lstStyle/>
          <a:p>
            <a:endParaRPr lang="de-DE" dirty="0"/>
          </a:p>
        </p:txBody>
      </p:sp>
      <p:sp>
        <p:nvSpPr>
          <p:cNvPr id="3" name="Text 1"/>
          <p:cNvSpPr/>
          <p:nvPr/>
        </p:nvSpPr>
        <p:spPr>
          <a:xfrm>
            <a:off x="548640" y="502920"/>
            <a:ext cx="1005840" cy="1005840"/>
          </a:xfrm>
          <a:prstGeom prst="rect">
            <a:avLst/>
          </a:prstGeom>
          <a:noFill/>
          <a:ln/>
        </p:spPr>
        <p:txBody>
          <a:bodyPr wrap="square" lIns="0" tIns="0" rIns="0" bIns="0" rtlCol="0" anchor="ctr"/>
          <a:lstStyle/>
          <a:p>
            <a:pPr marL="0" indent="0" algn="ctr">
              <a:buNone/>
            </a:pPr>
            <a:r>
              <a:rPr lang="en-US" sz="3200" b="1" dirty="0">
                <a:solidFill>
                  <a:srgbClr val="FFFFFF"/>
                </a:solidFill>
                <a:latin typeface="Georgia" pitchFamily="34" charset="0"/>
                <a:ea typeface="Georgia" pitchFamily="34" charset="-122"/>
                <a:cs typeface="Georgia" pitchFamily="34" charset="-120"/>
              </a:rPr>
              <a:t>02</a:t>
            </a:r>
            <a:endParaRPr lang="en-US" sz="3200" dirty="0"/>
          </a:p>
        </p:txBody>
      </p:sp>
      <p:sp>
        <p:nvSpPr>
          <p:cNvPr id="4" name="Shape 2"/>
          <p:cNvSpPr/>
          <p:nvPr/>
        </p:nvSpPr>
        <p:spPr>
          <a:xfrm>
            <a:off x="7589520" y="502920"/>
            <a:ext cx="1005840" cy="1005840"/>
          </a:xfrm>
          <a:prstGeom prst="ellipse">
            <a:avLst/>
          </a:prstGeom>
          <a:solidFill>
            <a:srgbClr val="F96167"/>
          </a:solidFill>
          <a:ln w="12700">
            <a:solidFill>
              <a:srgbClr val="F96167"/>
            </a:solidFill>
            <a:prstDash val="solid"/>
          </a:ln>
        </p:spPr>
        <p:txBody>
          <a:bodyPr/>
          <a:lstStyle/>
          <a:p>
            <a:endParaRPr lang="de-DE" dirty="0"/>
          </a:p>
        </p:txBody>
      </p:sp>
      <p:pic>
        <p:nvPicPr>
          <p:cNvPr id="5" name="Image 0" descr="preencoded.png"/>
          <p:cNvPicPr>
            <a:picLocks noChangeAspect="1"/>
          </p:cNvPicPr>
          <p:nvPr/>
        </p:nvPicPr>
        <p:blipFill>
          <a:blip r:embed="rId3"/>
          <a:stretch>
            <a:fillRect/>
          </a:stretch>
        </p:blipFill>
        <p:spPr>
          <a:xfrm>
            <a:off x="7863840" y="777240"/>
            <a:ext cx="457200" cy="457200"/>
          </a:xfrm>
          <a:prstGeom prst="rect">
            <a:avLst/>
          </a:prstGeom>
        </p:spPr>
      </p:pic>
      <p:sp>
        <p:nvSpPr>
          <p:cNvPr id="6" name="Text 3"/>
          <p:cNvSpPr/>
          <p:nvPr/>
        </p:nvSpPr>
        <p:spPr>
          <a:xfrm>
            <a:off x="1783080" y="502920"/>
            <a:ext cx="5669280" cy="228600"/>
          </a:xfrm>
          <a:prstGeom prst="rect">
            <a:avLst/>
          </a:prstGeom>
          <a:noFill/>
          <a:ln/>
        </p:spPr>
        <p:txBody>
          <a:bodyPr wrap="square" lIns="0" tIns="0" rIns="0" bIns="0" rtlCol="0" anchor="ctr"/>
          <a:lstStyle/>
          <a:p>
            <a:pPr marL="0" indent="0">
              <a:buNone/>
            </a:pPr>
            <a:r>
              <a:rPr lang="en-US" sz="1000" b="1" kern="0" spc="500" dirty="0">
                <a:solidFill>
                  <a:srgbClr val="F96167"/>
                </a:solidFill>
                <a:latin typeface="Calibri" pitchFamily="34" charset="0"/>
                <a:ea typeface="Calibri" pitchFamily="34" charset="-122"/>
                <a:cs typeface="Calibri" pitchFamily="34" charset="-120"/>
              </a:rPr>
              <a:t>GROWTH BENEFIT</a:t>
            </a:r>
            <a:endParaRPr lang="en-US" sz="1000" dirty="0"/>
          </a:p>
        </p:txBody>
      </p:sp>
      <p:sp>
        <p:nvSpPr>
          <p:cNvPr id="7" name="Text 4"/>
          <p:cNvSpPr/>
          <p:nvPr/>
        </p:nvSpPr>
        <p:spPr>
          <a:xfrm>
            <a:off x="1783080" y="777240"/>
            <a:ext cx="5760720" cy="777240"/>
          </a:xfrm>
          <a:prstGeom prst="rect">
            <a:avLst/>
          </a:prstGeom>
          <a:noFill/>
          <a:ln/>
        </p:spPr>
        <p:txBody>
          <a:bodyPr wrap="square" lIns="0" tIns="0" rIns="0" bIns="0" rtlCol="0" anchor="t"/>
          <a:lstStyle/>
          <a:p>
            <a:pPr marL="0" indent="0">
              <a:buNone/>
            </a:pPr>
            <a:r>
              <a:rPr lang="en-US" sz="2200" b="1" dirty="0">
                <a:solidFill>
                  <a:srgbClr val="1E2761"/>
                </a:solidFill>
                <a:latin typeface="Georgia" pitchFamily="34" charset="0"/>
                <a:ea typeface="Georgia" pitchFamily="34" charset="-122"/>
                <a:cs typeface="Georgia" pitchFamily="34" charset="-120"/>
              </a:rPr>
              <a:t>Higher-intent traffic, especially for specialty catalogs</a:t>
            </a:r>
            <a:endParaRPr lang="en-US" sz="2200" dirty="0"/>
          </a:p>
        </p:txBody>
      </p:sp>
      <p:sp>
        <p:nvSpPr>
          <p:cNvPr id="8" name="Text 5"/>
          <p:cNvSpPr/>
          <p:nvPr/>
        </p:nvSpPr>
        <p:spPr>
          <a:xfrm>
            <a:off x="1783080" y="1600200"/>
            <a:ext cx="5760720" cy="365760"/>
          </a:xfrm>
          <a:prstGeom prst="rect">
            <a:avLst/>
          </a:prstGeom>
          <a:noFill/>
          <a:ln/>
        </p:spPr>
        <p:txBody>
          <a:bodyPr wrap="square" lIns="0" tIns="0" rIns="0" bIns="0" rtlCol="0" anchor="ctr"/>
          <a:lstStyle/>
          <a:p>
            <a:pPr marL="0" indent="0">
              <a:buNone/>
            </a:pPr>
            <a:r>
              <a:rPr lang="en-US" sz="1300" b="1" i="1" dirty="0">
                <a:solidFill>
                  <a:srgbClr val="F96167"/>
                </a:solidFill>
                <a:latin typeface="Calibri" pitchFamily="34" charset="0"/>
                <a:ea typeface="Calibri" pitchFamily="34" charset="-122"/>
                <a:cs typeface="Calibri" pitchFamily="34" charset="-120"/>
              </a:rPr>
              <a:t>Agents arrive with explicit purchase intent, not browse intent.</a:t>
            </a:r>
            <a:endParaRPr lang="en-US" sz="1300" dirty="0"/>
          </a:p>
        </p:txBody>
      </p:sp>
      <p:sp>
        <p:nvSpPr>
          <p:cNvPr id="9" name="Shape 6"/>
          <p:cNvSpPr/>
          <p:nvPr/>
        </p:nvSpPr>
        <p:spPr>
          <a:xfrm>
            <a:off x="548640" y="2194560"/>
            <a:ext cx="8046720" cy="0"/>
          </a:xfrm>
          <a:prstGeom prst="line">
            <a:avLst/>
          </a:prstGeom>
          <a:noFill/>
          <a:ln w="12700">
            <a:solidFill>
              <a:srgbClr val="D9DEE8"/>
            </a:solidFill>
            <a:prstDash val="solid"/>
          </a:ln>
        </p:spPr>
        <p:txBody>
          <a:bodyPr/>
          <a:lstStyle/>
          <a:p>
            <a:endParaRPr lang="de-DE" dirty="0"/>
          </a:p>
        </p:txBody>
      </p:sp>
      <p:sp>
        <p:nvSpPr>
          <p:cNvPr id="14" name="Text 6">
            <a:extLst>
              <a:ext uri="{FF2B5EF4-FFF2-40B4-BE49-F238E27FC236}">
                <a16:creationId xmlns:a16="http://schemas.microsoft.com/office/drawing/2014/main" id="{8CC32178-DDB3-255D-B4DA-081914F5BE37}"/>
              </a:ext>
            </a:extLst>
          </p:cNvPr>
          <p:cNvSpPr/>
          <p:nvPr/>
        </p:nvSpPr>
        <p:spPr>
          <a:xfrm>
            <a:off x="548640" y="4837176"/>
            <a:ext cx="7315200" cy="274320"/>
          </a:xfrm>
          <a:prstGeom prst="rect">
            <a:avLst/>
          </a:prstGeom>
          <a:noFill/>
          <a:ln/>
        </p:spPr>
        <p:txBody>
          <a:bodyPr wrap="square" lIns="0" tIns="0" rIns="0" bIns="0" rtlCol="0" anchor="ctr"/>
          <a:lstStyle/>
          <a:p>
            <a:r>
              <a:rPr lang="en-US" sz="1000" dirty="0">
                <a:latin typeface="Calibri" pitchFamily="34" charset="0"/>
                <a:ea typeface="Calibri" pitchFamily="34" charset="-122"/>
                <a:cs typeface="Calibri" pitchFamily="34" charset="-120"/>
              </a:rPr>
              <a:t>Prepared for merchant leadership by Retailpayment.io</a:t>
            </a:r>
            <a:endParaRPr lang="en-US" sz="1000" dirty="0"/>
          </a:p>
        </p:txBody>
      </p:sp>
      <p:sp>
        <p:nvSpPr>
          <p:cNvPr id="300" name="Btn1"/>
          <p:cNvSpPr/>
          <p:nvPr/>
        </p:nvSpPr>
        <p:spPr>
          <a:xfrm>
            <a:off x="548640" y="2522220"/>
            <a:ext cx="292608" cy="292608"/>
          </a:xfrm>
          <a:prstGeom prst="roundRect">
            <a:avLst>
              <a:gd name="adj" fmla="val 28000"/>
            </a:avLst>
          </a:prstGeom>
          <a:solidFill>
            <a:srgbClr val="F96167"/>
          </a:solidFill>
          <a:ln>
            <a:noFill/>
          </a:ln>
        </p:spPr>
        <p:txBody>
          <a:bodyPr wrap="square" lIns="0" tIns="0" rIns="0" bIns="0" rtlCol="0" anchor="ctr"/>
          <a:lstStyle/>
          <a:p>
            <a:pPr algn="ctr">
              <a:buNone/>
            </a:pPr>
            <a:r>
              <a:rPr lang="en-US" sz="1200" b="1" dirty="0">
                <a:solidFill>
                  <a:srgbClr val="FFFFFF"/>
                </a:solidFill>
                <a:latin typeface="Calibri" pitchFamily="34" charset="0"/>
                <a:ea typeface="Calibri" pitchFamily="34" charset="-122"/>
                <a:cs typeface="Calibri" pitchFamily="34" charset="-120"/>
              </a:rPr>
              <a:t>1</a:t>
            </a:r>
          </a:p>
        </p:txBody>
      </p:sp>
      <p:sp>
        <p:nvSpPr>
          <p:cNvPr id="301" name="Row"/>
          <p:cNvSpPr/>
          <p:nvPr/>
        </p:nvSpPr>
        <p:spPr>
          <a:xfrm>
            <a:off x="1005840" y="2468880"/>
            <a:ext cx="7589520" cy="731520"/>
          </a:xfrm>
          <a:prstGeom prst="rect">
            <a:avLst/>
          </a:prstGeom>
          <a:noFill/>
          <a:ln/>
        </p:spPr>
        <p:txBody>
          <a:bodyPr wrap="square" lIns="0" tIns="0" rIns="0" bIns="0" rtlCol="0" anchor="t"/>
          <a:lstStyle/>
          <a:p>
            <a:pPr marL="0" indent="0">
              <a:lnSpc>
                <a:spcPct val="106000"/>
              </a:lnSpc>
              <a:buNone/>
            </a:pPr>
            <a:r>
              <a:rPr lang="en-US" sz="1400" b="1" dirty="0">
                <a:solidFill>
                  <a:srgbClr val="F96167"/>
                </a:solidFill>
                <a:latin typeface="Calibri" pitchFamily="34" charset="0"/>
                <a:ea typeface="Calibri" pitchFamily="34" charset="-122"/>
                <a:cs typeface="Calibri" pitchFamily="34" charset="-120"/>
              </a:rPr>
              <a:t>Explicit intent.</a:t>
            </a:r>
            <a:br>
              <a:rPr lang="en-US" sz="1400" dirty="0"/>
            </a:br>
            <a:r>
              <a:rPr lang="en-US" sz="1400" dirty="0">
                <a:solidFill>
                  <a:srgbClr val="1E293B"/>
                </a:solidFill>
                <a:latin typeface="Calibri" pitchFamily="34" charset="0"/>
                <a:ea typeface="Calibri" pitchFamily="34" charset="-122"/>
                <a:cs typeface="Calibri" pitchFamily="34" charset="-120"/>
              </a:rPr>
              <a:t>Agent-mediated buyers arrive knowing exactly what they need, e.g. „trail-running shoes under €150, delivered Friday“.</a:t>
            </a:r>
          </a:p>
        </p:txBody>
      </p:sp>
      <p:sp>
        <p:nvSpPr>
          <p:cNvPr id="302" name="Btn2"/>
          <p:cNvSpPr/>
          <p:nvPr/>
        </p:nvSpPr>
        <p:spPr>
          <a:xfrm>
            <a:off x="548640" y="3276600"/>
            <a:ext cx="292608" cy="292608"/>
          </a:xfrm>
          <a:prstGeom prst="roundRect">
            <a:avLst>
              <a:gd name="adj" fmla="val 28000"/>
            </a:avLst>
          </a:prstGeom>
          <a:solidFill>
            <a:srgbClr val="F96167"/>
          </a:solidFill>
          <a:ln>
            <a:noFill/>
          </a:ln>
        </p:spPr>
        <p:txBody>
          <a:bodyPr wrap="square" lIns="0" tIns="0" rIns="0" bIns="0" rtlCol="0" anchor="ctr"/>
          <a:lstStyle/>
          <a:p>
            <a:pPr algn="ctr">
              <a:buNone/>
            </a:pPr>
            <a:r>
              <a:rPr lang="en-US" sz="1200" b="1" dirty="0">
                <a:solidFill>
                  <a:srgbClr val="FFFFFF"/>
                </a:solidFill>
                <a:latin typeface="Calibri" pitchFamily="34" charset="0"/>
                <a:ea typeface="Calibri" pitchFamily="34" charset="-122"/>
                <a:cs typeface="Calibri" pitchFamily="34" charset="-120"/>
              </a:rPr>
              <a:t>2</a:t>
            </a:r>
          </a:p>
        </p:txBody>
      </p:sp>
      <p:sp>
        <p:nvSpPr>
          <p:cNvPr id="303" name="Row"/>
          <p:cNvSpPr/>
          <p:nvPr/>
        </p:nvSpPr>
        <p:spPr>
          <a:xfrm>
            <a:off x="1005840" y="3223260"/>
            <a:ext cx="7589520" cy="731520"/>
          </a:xfrm>
          <a:prstGeom prst="rect">
            <a:avLst/>
          </a:prstGeom>
          <a:noFill/>
          <a:ln/>
        </p:spPr>
        <p:txBody>
          <a:bodyPr wrap="square" lIns="0" tIns="0" rIns="0" bIns="0" rtlCol="0" anchor="t"/>
          <a:lstStyle/>
          <a:p>
            <a:pPr marL="0" indent="0">
              <a:lnSpc>
                <a:spcPct val="106000"/>
              </a:lnSpc>
              <a:buNone/>
            </a:pPr>
            <a:r>
              <a:rPr lang="en-US" sz="1400" b="1" dirty="0">
                <a:solidFill>
                  <a:srgbClr val="F96167"/>
                </a:solidFill>
                <a:latin typeface="Calibri" pitchFamily="34" charset="0"/>
                <a:ea typeface="Calibri" pitchFamily="34" charset="-122"/>
                <a:cs typeface="Calibri" pitchFamily="34" charset="-120"/>
              </a:rPr>
              <a:t>Higher conversion.</a:t>
            </a:r>
            <a:br>
              <a:rPr lang="en-US" sz="1400" dirty="0"/>
            </a:br>
            <a:r>
              <a:rPr lang="en-US" sz="1400" dirty="0">
                <a:solidFill>
                  <a:srgbClr val="1E293B"/>
                </a:solidFill>
                <a:latin typeface="Calibri" pitchFamily="34" charset="0"/>
                <a:ea typeface="Calibri" pitchFamily="34" charset="-122"/>
                <a:cs typeface="Calibri" pitchFamily="34" charset="-120"/>
              </a:rPr>
              <a:t>With clean product data, conversion skews materially higher than ad-driven traffic.</a:t>
            </a:r>
          </a:p>
        </p:txBody>
      </p:sp>
      <p:sp>
        <p:nvSpPr>
          <p:cNvPr id="304" name="Btn3"/>
          <p:cNvSpPr/>
          <p:nvPr/>
        </p:nvSpPr>
        <p:spPr>
          <a:xfrm>
            <a:off x="548640" y="3985260"/>
            <a:ext cx="292608" cy="292608"/>
          </a:xfrm>
          <a:prstGeom prst="roundRect">
            <a:avLst>
              <a:gd name="adj" fmla="val 28000"/>
            </a:avLst>
          </a:prstGeom>
          <a:solidFill>
            <a:srgbClr val="F96167"/>
          </a:solidFill>
          <a:ln>
            <a:noFill/>
          </a:ln>
        </p:spPr>
        <p:txBody>
          <a:bodyPr wrap="square" lIns="0" tIns="0" rIns="0" bIns="0" rtlCol="0" anchor="ctr"/>
          <a:lstStyle/>
          <a:p>
            <a:pPr algn="ctr">
              <a:buNone/>
            </a:pPr>
            <a:r>
              <a:rPr lang="en-US" sz="1200" b="1" dirty="0">
                <a:solidFill>
                  <a:srgbClr val="FFFFFF"/>
                </a:solidFill>
                <a:latin typeface="Calibri" pitchFamily="34" charset="0"/>
                <a:ea typeface="Calibri" pitchFamily="34" charset="-122"/>
                <a:cs typeface="Calibri" pitchFamily="34" charset="-120"/>
              </a:rPr>
              <a:t>3</a:t>
            </a:r>
          </a:p>
        </p:txBody>
      </p:sp>
      <p:sp>
        <p:nvSpPr>
          <p:cNvPr id="305" name="Row"/>
          <p:cNvSpPr/>
          <p:nvPr/>
        </p:nvSpPr>
        <p:spPr>
          <a:xfrm>
            <a:off x="1005840" y="3931920"/>
            <a:ext cx="7589520" cy="731520"/>
          </a:xfrm>
          <a:prstGeom prst="rect">
            <a:avLst/>
          </a:prstGeom>
          <a:noFill/>
          <a:ln/>
        </p:spPr>
        <p:txBody>
          <a:bodyPr wrap="square" lIns="0" tIns="0" rIns="0" bIns="0" rtlCol="0" anchor="t"/>
          <a:lstStyle/>
          <a:p>
            <a:pPr marL="0" indent="0">
              <a:lnSpc>
                <a:spcPct val="106000"/>
              </a:lnSpc>
              <a:buNone/>
            </a:pPr>
            <a:r>
              <a:rPr lang="en-US" sz="1400" b="1" dirty="0">
                <a:solidFill>
                  <a:srgbClr val="F96167"/>
                </a:solidFill>
                <a:latin typeface="Calibri" pitchFamily="34" charset="0"/>
                <a:ea typeface="Calibri" pitchFamily="34" charset="-122"/>
                <a:cs typeface="Calibri" pitchFamily="34" charset="-120"/>
              </a:rPr>
              <a:t>Long-tail wins.</a:t>
            </a:r>
            <a:br>
              <a:rPr lang="en-US" sz="1400" dirty="0"/>
            </a:br>
            <a:r>
              <a:rPr lang="en-US" sz="1400" dirty="0">
                <a:solidFill>
                  <a:srgbClr val="1E293B"/>
                </a:solidFill>
                <a:latin typeface="Calibri" pitchFamily="34" charset="0"/>
                <a:ea typeface="Calibri" pitchFamily="34" charset="-122"/>
                <a:cs typeface="Calibri" pitchFamily="34" charset="-120"/>
              </a:rPr>
              <a:t>Agents read structured specs humans rarely scroll, so products that lose at SEO can win at agent-search.</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0774721E460E554BB02FF58BD023F167" ma:contentTypeVersion="12" ma:contentTypeDescription="Create a new document." ma:contentTypeScope="" ma:versionID="bceb7b7ab38bd9aace71c7461ba836d0">
  <xsd:schema xmlns:xsd="http://www.w3.org/2001/XMLSchema" xmlns:xs="http://www.w3.org/2001/XMLSchema" xmlns:p="http://schemas.microsoft.com/office/2006/metadata/properties" xmlns:ns3="5769c876-87e2-4758-897a-866185b74689" xmlns:ns4="f21a179a-37bc-4fcb-bd5f-b89c12ff2d21" targetNamespace="http://schemas.microsoft.com/office/2006/metadata/properties" ma:root="true" ma:fieldsID="9dec2dc8d3f99d943f6cc03805507088" ns3:_="" ns4:_="">
    <xsd:import namespace="5769c876-87e2-4758-897a-866185b74689"/>
    <xsd:import namespace="f21a179a-37bc-4fcb-bd5f-b89c12ff2d21"/>
    <xsd:element name="properties">
      <xsd:complexType>
        <xsd:sequence>
          <xsd:element name="documentManagement">
            <xsd:complexType>
              <xsd:all>
                <xsd:element ref="ns3:_activity" minOccurs="0"/>
                <xsd:element ref="ns4:SharedWithUsers" minOccurs="0"/>
                <xsd:element ref="ns4:SharedWithDetails" minOccurs="0"/>
                <xsd:element ref="ns4:SharingHintHash" minOccurs="0"/>
                <xsd:element ref="ns3:MediaServiceDateTaken" minOccurs="0"/>
                <xsd:element ref="ns3:MediaServiceMetadata" minOccurs="0"/>
                <xsd:element ref="ns3:MediaServiceFastMetadata" minOccurs="0"/>
                <xsd:element ref="ns3:MediaServiceSearchProperties" minOccurs="0"/>
                <xsd:element ref="ns3:MediaServiceSystemTags" minOccurs="0"/>
                <xsd:element ref="ns3:MediaServiceGenerationTime" minOccurs="0"/>
                <xsd:element ref="ns3:MediaServiceEventHashCode" minOccurs="0"/>
                <xsd:element ref="ns3: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769c876-87e2-4758-897a-866185b74689" elementFormDefault="qualified">
    <xsd:import namespace="http://schemas.microsoft.com/office/2006/documentManagement/types"/>
    <xsd:import namespace="http://schemas.microsoft.com/office/infopath/2007/PartnerControls"/>
    <xsd:element name="_activity" ma:index="8" nillable="true" ma:displayName="_activity" ma:hidden="true" ma:internalName="_activity">
      <xsd:simpleType>
        <xsd:restriction base="dms:Note"/>
      </xsd:simpleType>
    </xsd:element>
    <xsd:element name="MediaServiceDateTaken" ma:index="12" nillable="true" ma:displayName="MediaServiceDateTaken" ma:hidden="true" ma:indexed="true" ma:internalName="MediaServiceDateTaken" ma:readOnly="true">
      <xsd:simpleType>
        <xsd:restriction base="dms:Text"/>
      </xsd:simpleType>
    </xsd:element>
    <xsd:element name="MediaServiceMetadata" ma:index="13" nillable="true" ma:displayName="MediaServiceMetadata" ma:hidden="true" ma:internalName="MediaServiceMetadata" ma:readOnly="true">
      <xsd:simpleType>
        <xsd:restriction base="dms:Note"/>
      </xsd:simpleType>
    </xsd:element>
    <xsd:element name="MediaServiceFastMetadata" ma:index="14" nillable="true" ma:displayName="MediaServiceFastMetadata" ma:hidden="true" ma:internalName="MediaServiceFastMetadata" ma:readOnly="true">
      <xsd:simpleType>
        <xsd:restriction base="dms:Note"/>
      </xsd:simpleType>
    </xsd:element>
    <xsd:element name="MediaServiceSearchProperties" ma:index="15" nillable="true" ma:displayName="MediaServiceSearchProperties" ma:hidden="true" ma:internalName="MediaServiceSearchProperties" ma:readOnly="true">
      <xsd:simpleType>
        <xsd:restriction base="dms:Note"/>
      </xsd:simpleType>
    </xsd:element>
    <xsd:element name="MediaServiceSystemTags" ma:index="16" nillable="true" ma:displayName="MediaServiceSystemTags" ma:hidden="true" ma:internalName="MediaServiceSystemTags" ma:readOnly="true">
      <xsd:simpleType>
        <xsd:restriction base="dms:Note"/>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LengthInSeconds" ma:index="19" nillable="true" ma:displayName="MediaLengthInSeconds" ma:hidden="true"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f21a179a-37bc-4fcb-bd5f-b89c12ff2d21" elementFormDefault="qualified">
    <xsd:import namespace="http://schemas.microsoft.com/office/2006/documentManagement/types"/>
    <xsd:import namespace="http://schemas.microsoft.com/office/infopath/2007/PartnerControls"/>
    <xsd:element name="SharedWithUsers" ma:index="9"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0" nillable="true" ma:displayName="Shared With Details" ma:internalName="SharedWithDetails" ma:readOnly="true">
      <xsd:simpleType>
        <xsd:restriction base="dms:Note">
          <xsd:maxLength value="255"/>
        </xsd:restriction>
      </xsd:simpleType>
    </xsd:element>
    <xsd:element name="SharingHintHash" ma:index="11"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_activity xmlns="5769c876-87e2-4758-897a-866185b74689"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B2E82D84-1D08-4309-8F5A-999E89C0369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5769c876-87e2-4758-897a-866185b74689"/>
    <ds:schemaRef ds:uri="f21a179a-37bc-4fcb-bd5f-b89c12ff2d2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921D08CD-B0FB-4356-871D-B14CEA0142A0}">
  <ds:schemaRefs>
    <ds:schemaRef ds:uri="http://purl.org/dc/elements/1.1/"/>
    <ds:schemaRef ds:uri="5769c876-87e2-4758-897a-866185b74689"/>
    <ds:schemaRef ds:uri="http://www.w3.org/XML/1998/namespace"/>
    <ds:schemaRef ds:uri="http://schemas.microsoft.com/office/2006/metadata/properties"/>
    <ds:schemaRef ds:uri="http://purl.org/dc/dcmitype/"/>
    <ds:schemaRef ds:uri="f21a179a-37bc-4fcb-bd5f-b89c12ff2d21"/>
    <ds:schemaRef ds:uri="http://schemas.microsoft.com/office/2006/documentManagement/types"/>
    <ds:schemaRef ds:uri="http://schemas.microsoft.com/office/infopath/2007/PartnerControls"/>
    <ds:schemaRef ds:uri="http://schemas.openxmlformats.org/package/2006/metadata/core-properties"/>
    <ds:schemaRef ds:uri="http://purl.org/dc/terms/"/>
  </ds:schemaRefs>
</ds:datastoreItem>
</file>

<file path=customXml/itemProps3.xml><?xml version="1.0" encoding="utf-8"?>
<ds:datastoreItem xmlns:ds="http://schemas.openxmlformats.org/officeDocument/2006/customXml" ds:itemID="{A55006A7-FAF3-47C4-BAD6-A29596FDB1E4}">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0</TotalTime>
  <Words>1943</Words>
  <Application>Microsoft Office PowerPoint</Application>
  <PresentationFormat>Bildschirmpräsentation (16:9)</PresentationFormat>
  <Paragraphs>234</Paragraphs>
  <Slides>22</Slides>
  <Notes>22</Notes>
  <HiddenSlides>0</HiddenSlides>
  <MMClips>0</MMClips>
  <ScaleCrop>false</ScaleCrop>
  <HeadingPairs>
    <vt:vector size="6" baseType="variant">
      <vt:variant>
        <vt:lpstr>Verwendete Schriftarten</vt:lpstr>
      </vt:variant>
      <vt:variant>
        <vt:i4>3</vt:i4>
      </vt:variant>
      <vt:variant>
        <vt:lpstr>Design</vt:lpstr>
      </vt:variant>
      <vt:variant>
        <vt:i4>1</vt:i4>
      </vt:variant>
      <vt:variant>
        <vt:lpstr>Folientitel</vt:lpstr>
      </vt:variant>
      <vt:variant>
        <vt:i4>22</vt:i4>
      </vt:variant>
    </vt:vector>
  </HeadingPairs>
  <TitlesOfParts>
    <vt:vector size="26" baseType="lpstr">
      <vt:lpstr>Arial</vt:lpstr>
      <vt:lpstr>Calibri</vt:lpstr>
      <vt:lpstr>Georgia</vt:lpstr>
      <vt:lpstr>Office Theme</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Main Benefits for Merchants Supporting MCP</dc:title>
  <dc:subject>PptxGenJS Presentation</dc:subject>
  <dc:creator>Strategy Team</dc:creator>
  <cp:lastModifiedBy>Saeed Ahmadi</cp:lastModifiedBy>
  <cp:revision>12</cp:revision>
  <dcterms:created xsi:type="dcterms:W3CDTF">2026-05-25T14:18:16Z</dcterms:created>
  <dcterms:modified xsi:type="dcterms:W3CDTF">2026-07-09T08:59:01Z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0x0101000774721E460E554BB02FF58BD023F167</vt:lpwstr>
  </property>
</Properties>
</file>